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52.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51.xml" ContentType="application/vnd.openxmlformats-officedocument.presentationml.slideLayout+xml"/>
  <Override PartName="/ppt/slideLayouts/slideLayout35.xml" ContentType="application/vnd.openxmlformats-officedocument.presentationml.slideLayout+xml"/>
  <Override PartName="/ppt/slideLayouts/slideLayout33.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3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32.xml" ContentType="application/vnd.openxmlformats-officedocument.presentationml.slideLayout+xml"/>
  <Override PartName="/ppt/slideLayouts/slideLayout26.xml" ContentType="application/vnd.openxmlformats-officedocument.presentationml.slideLayout+xml"/>
  <Override PartName="/ppt/slideLayouts/slideLayout31.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theme/theme9.xml" ContentType="application/vnd.openxmlformats-officedocument.theme+xml"/>
  <Override PartName="/ppt/theme/theme8.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docProps/core.xml" ContentType="application/vnd.openxmlformats-package.core-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713" r:id="rId6"/>
    <p:sldMasterId id="2147483661" r:id="rId7"/>
    <p:sldMasterId id="2147483674" r:id="rId8"/>
    <p:sldMasterId id="2147483687" r:id="rId9"/>
    <p:sldMasterId id="2147483700" r:id="rId10"/>
  </p:sldMasterIdLst>
  <p:notesMasterIdLst>
    <p:notesMasterId r:id="rId28"/>
  </p:notesMasterIdLst>
  <p:handoutMasterIdLst>
    <p:handoutMasterId r:id="rId29"/>
  </p:handoutMasterIdLst>
  <p:sldIdLst>
    <p:sldId id="256" r:id="rId11"/>
    <p:sldId id="293" r:id="rId12"/>
    <p:sldId id="294" r:id="rId13"/>
    <p:sldId id="295" r:id="rId14"/>
    <p:sldId id="296" r:id="rId15"/>
    <p:sldId id="297" r:id="rId16"/>
    <p:sldId id="298" r:id="rId17"/>
    <p:sldId id="299" r:id="rId18"/>
    <p:sldId id="308" r:id="rId19"/>
    <p:sldId id="300" r:id="rId20"/>
    <p:sldId id="301" r:id="rId21"/>
    <p:sldId id="302" r:id="rId22"/>
    <p:sldId id="303" r:id="rId23"/>
    <p:sldId id="305" r:id="rId24"/>
    <p:sldId id="306" r:id="rId25"/>
    <p:sldId id="307" r:id="rId26"/>
    <p:sldId id="283"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 Stubbs" initials="DS" lastIdx="1" clrIdx="0">
    <p:extLst>
      <p:ext uri="{19B8F6BF-5375-455C-9EA6-DF929625EA0E}">
        <p15:presenceInfo xmlns:p15="http://schemas.microsoft.com/office/powerpoint/2012/main" userId="S-1-12-1-4037565773-1180690357-1276004245-17618226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6E"/>
    <a:srgbClr val="F58273"/>
    <a:srgbClr val="70CEEA"/>
    <a:srgbClr val="70C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7306" autoAdjust="0"/>
  </p:normalViewPr>
  <p:slideViewPr>
    <p:cSldViewPr>
      <p:cViewPr varScale="1">
        <p:scale>
          <a:sx n="88" d="100"/>
          <a:sy n="88" d="100"/>
        </p:scale>
        <p:origin x="1334" y="62"/>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32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DC228A1-C8C1-4D5B-BC95-9859362EC969}" type="datetimeFigureOut">
              <a:rPr lang="en-GB"/>
              <a:pPr>
                <a:defRPr/>
              </a:pPr>
              <a:t>05/11/2020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6E0B439-4E34-4AF1-8FA9-65376C902D5F}"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D858133-896E-4AA7-90E0-679D7BC1212F}" type="datetimeFigureOut">
              <a:rPr lang="en-GB"/>
              <a:pPr>
                <a:defRPr/>
              </a:pPr>
              <a:t>05/11/2020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4A4CF90-B329-4493-B1AC-09E13516458E}"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58273"/>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121658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58273"/>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16666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602634"/>
          </a:xfrm>
        </p:spPr>
        <p:txBody>
          <a:bodyPr vert="eaVert"/>
          <a:lstStyle>
            <a:lvl1pPr>
              <a:defRPr>
                <a:solidFill>
                  <a:srgbClr val="F58273"/>
                </a:solidFill>
              </a:defRPr>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9"/>
            <a:ext cx="6019800" cy="56026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995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2938068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2648601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85852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72051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891038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2050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2050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08925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702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702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57147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37891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58273"/>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62950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92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6042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4421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997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509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68874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14480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60263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6026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33044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2786130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28444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67095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74541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2050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2050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20164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F58273"/>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18573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702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702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94810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295664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147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6042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4421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9975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509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4506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30100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60263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6026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55547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3093807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15200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400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58273"/>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1"/>
            <a:ext cx="4038600" cy="42050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2050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6208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77388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2050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2050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34337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702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702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39925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472125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760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6042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4421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9930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509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1518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19074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60263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6026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75175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388011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58273"/>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702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702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01908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91064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66361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06198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2050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2050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53602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702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7023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089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6679975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046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6042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4421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07087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509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83934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45713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58273"/>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35585872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60263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6026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3617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549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F58273"/>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1"/>
            <a:ext cx="5111750" cy="56042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4421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2623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F58273"/>
                </a:solidFill>
              </a:defRPr>
            </a:lvl1pPr>
          </a:lstStyle>
          <a:p>
            <a:r>
              <a:rPr lang="en-US" dirty="0"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509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219128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8.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8.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8.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9.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8273"/>
        </a:solidFill>
        <a:effectLst/>
      </p:bgPr>
    </p:bg>
    <p:spTree>
      <p:nvGrpSpPr>
        <p:cNvPr id="1" name=""/>
        <p:cNvGrpSpPr/>
        <p:nvPr/>
      </p:nvGrpSpPr>
      <p:grpSpPr>
        <a:xfrm>
          <a:off x="0" y="0"/>
          <a:ext cx="0" cy="0"/>
          <a:chOff x="0" y="0"/>
          <a:chExt cx="0" cy="0"/>
        </a:xfrm>
      </p:grpSpPr>
      <p:sp>
        <p:nvSpPr>
          <p:cNvPr id="1026" name="TextBox 6"/>
          <p:cNvSpPr txBox="1">
            <a:spLocks noChangeArrowheads="1"/>
          </p:cNvSpPr>
          <p:nvPr userDrawn="1"/>
        </p:nvSpPr>
        <p:spPr bwMode="auto">
          <a:xfrm>
            <a:off x="1403350" y="3573463"/>
            <a:ext cx="6840538" cy="830262"/>
          </a:xfrm>
          <a:prstGeom prst="rect">
            <a:avLst/>
          </a:prstGeom>
          <a:no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GB" altLang="en-US" sz="4800" smtClean="0">
                <a:solidFill>
                  <a:schemeClr val="bg1"/>
                </a:solidFill>
                <a:latin typeface="Arial" pitchFamily="34" charset="0"/>
              </a:rPr>
              <a:t>INSERT TITLE HERE</a:t>
            </a:r>
          </a:p>
        </p:txBody>
      </p:sp>
      <p:pic>
        <p:nvPicPr>
          <p:cNvPr id="102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43213" y="1123950"/>
            <a:ext cx="34925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600200"/>
            <a:ext cx="8229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2052" name="Picture 2" descr="U:\Branding\2017 Brand Refresh\Logos\WW icon and texture\Transparent\WW-Icon-Texture-Coral-CMYK.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5949950"/>
            <a:ext cx="19970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68313" y="6181725"/>
            <a:ext cx="3479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4400" b="1" kern="1200">
          <a:solidFill>
            <a:srgbClr val="F58273"/>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b="1">
          <a:solidFill>
            <a:srgbClr val="F58273"/>
          </a:solidFill>
          <a:latin typeface="Arial" pitchFamily="34" charset="0"/>
          <a:cs typeface="Arial" pitchFamily="34" charset="0"/>
        </a:defRPr>
      </a:lvl2pPr>
      <a:lvl3pPr algn="l" rtl="0" eaLnBrk="0" fontAlgn="base" hangingPunct="0">
        <a:spcBef>
          <a:spcPct val="0"/>
        </a:spcBef>
        <a:spcAft>
          <a:spcPct val="0"/>
        </a:spcAft>
        <a:defRPr sz="4400" b="1">
          <a:solidFill>
            <a:srgbClr val="F58273"/>
          </a:solidFill>
          <a:latin typeface="Arial" pitchFamily="34" charset="0"/>
          <a:cs typeface="Arial" pitchFamily="34" charset="0"/>
        </a:defRPr>
      </a:lvl3pPr>
      <a:lvl4pPr algn="l" rtl="0" eaLnBrk="0" fontAlgn="base" hangingPunct="0">
        <a:spcBef>
          <a:spcPct val="0"/>
        </a:spcBef>
        <a:spcAft>
          <a:spcPct val="0"/>
        </a:spcAft>
        <a:defRPr sz="4400" b="1">
          <a:solidFill>
            <a:srgbClr val="F58273"/>
          </a:solidFill>
          <a:latin typeface="Arial" pitchFamily="34" charset="0"/>
          <a:cs typeface="Arial" pitchFamily="34" charset="0"/>
        </a:defRPr>
      </a:lvl4pPr>
      <a:lvl5pPr algn="l" rtl="0" eaLnBrk="0" fontAlgn="base" hangingPunct="0">
        <a:spcBef>
          <a:spcPct val="0"/>
        </a:spcBef>
        <a:spcAft>
          <a:spcPct val="0"/>
        </a:spcAft>
        <a:defRPr sz="4400" b="1">
          <a:solidFill>
            <a:srgbClr val="F58273"/>
          </a:solidFill>
          <a:latin typeface="Arial" pitchFamily="34" charset="0"/>
          <a:cs typeface="Arial" pitchFamily="34" charset="0"/>
        </a:defRPr>
      </a:lvl5pPr>
      <a:lvl6pPr marL="457200" algn="l" rtl="0" fontAlgn="base">
        <a:spcBef>
          <a:spcPct val="0"/>
        </a:spcBef>
        <a:spcAft>
          <a:spcPct val="0"/>
        </a:spcAft>
        <a:defRPr sz="4400">
          <a:solidFill>
            <a:schemeClr val="tx1"/>
          </a:solidFill>
          <a:latin typeface="Arial" pitchFamily="34" charset="0"/>
          <a:cs typeface="Arial" pitchFamily="34" charset="0"/>
        </a:defRPr>
      </a:lvl6pPr>
      <a:lvl7pPr marL="914400" algn="l" rtl="0" fontAlgn="base">
        <a:spcBef>
          <a:spcPct val="0"/>
        </a:spcBef>
        <a:spcAft>
          <a:spcPct val="0"/>
        </a:spcAft>
        <a:defRPr sz="4400">
          <a:solidFill>
            <a:schemeClr val="tx1"/>
          </a:solidFill>
          <a:latin typeface="Arial" pitchFamily="34" charset="0"/>
          <a:cs typeface="Arial" pitchFamily="34" charset="0"/>
        </a:defRPr>
      </a:lvl7pPr>
      <a:lvl8pPr marL="1371600" algn="l" rtl="0" fontAlgn="base">
        <a:spcBef>
          <a:spcPct val="0"/>
        </a:spcBef>
        <a:spcAft>
          <a:spcPct val="0"/>
        </a:spcAft>
        <a:defRPr sz="4400">
          <a:solidFill>
            <a:schemeClr val="tx1"/>
          </a:solidFill>
          <a:latin typeface="Arial" pitchFamily="34" charset="0"/>
          <a:cs typeface="Arial" pitchFamily="34" charset="0"/>
        </a:defRPr>
      </a:lvl8pPr>
      <a:lvl9pPr marL="1828800" algn="l" rtl="0" fontAlgn="base">
        <a:spcBef>
          <a:spcPct val="0"/>
        </a:spcBef>
        <a:spcAft>
          <a:spcPct val="0"/>
        </a:spcAft>
        <a:defRPr sz="44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
          <p:cNvPicPr>
            <a:picLocks noChangeAspect="1"/>
          </p:cNvPicPr>
          <p:nvPr userDrawn="1"/>
        </p:nvPicPr>
        <p:blipFill>
          <a:blip r:embed="rId3">
            <a:extLst>
              <a:ext uri="{28A0092B-C50C-407E-A947-70E740481C1C}">
                <a14:useLocalDpi xmlns:a14="http://schemas.microsoft.com/office/drawing/2010/main" val="0"/>
              </a:ext>
            </a:extLst>
          </a:blip>
          <a:srcRect l="1582" b="7797"/>
          <a:stretch>
            <a:fillRect/>
          </a:stretch>
        </p:blipFill>
        <p:spPr bwMode="auto">
          <a:xfrm>
            <a:off x="0" y="5589588"/>
            <a:ext cx="675005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p:cNvPicPr>
            <a:picLocks noChangeAspect="1"/>
          </p:cNvPicPr>
          <p:nvPr userDrawn="1"/>
        </p:nvPicPr>
        <p:blipFill>
          <a:blip r:embed="rId4">
            <a:extLst>
              <a:ext uri="{28A0092B-C50C-407E-A947-70E740481C1C}">
                <a14:useLocalDpi xmlns:a14="http://schemas.microsoft.com/office/drawing/2010/main" val="0"/>
              </a:ext>
            </a:extLst>
          </a:blip>
          <a:srcRect t="-2" r="63783" b="6587"/>
          <a:stretch>
            <a:fillRect/>
          </a:stretch>
        </p:blipFill>
        <p:spPr bwMode="auto">
          <a:xfrm>
            <a:off x="6659563" y="5572125"/>
            <a:ext cx="24844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84300" y="836613"/>
            <a:ext cx="63754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9"/>
          <p:cNvSpPr txBox="1">
            <a:spLocks noChangeArrowheads="1"/>
          </p:cNvSpPr>
          <p:nvPr userDrawn="1"/>
        </p:nvSpPr>
        <p:spPr bwMode="auto">
          <a:xfrm>
            <a:off x="2014538" y="5657850"/>
            <a:ext cx="5113337" cy="1200150"/>
          </a:xfrm>
          <a:prstGeom prst="rect">
            <a:avLst/>
          </a:prstGeom>
          <a:no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GB" altLang="en-US" sz="2400" b="1" dirty="0" smtClean="0">
                <a:solidFill>
                  <a:schemeClr val="bg1"/>
                </a:solidFill>
              </a:rPr>
              <a:t>winstonswish.org</a:t>
            </a:r>
          </a:p>
          <a:p>
            <a:pPr algn="ctr">
              <a:defRPr/>
            </a:pPr>
            <a:r>
              <a:rPr lang="en-GB" altLang="en-US" sz="2400" b="1" dirty="0" smtClean="0">
                <a:solidFill>
                  <a:schemeClr val="bg1"/>
                </a:solidFill>
              </a:rPr>
              <a:t>info@winstonswish.org</a:t>
            </a:r>
          </a:p>
          <a:p>
            <a:pPr algn="ctr">
              <a:defRPr/>
            </a:pPr>
            <a:r>
              <a:rPr lang="en-GB" altLang="en-US" sz="2400" b="1" dirty="0" smtClean="0">
                <a:solidFill>
                  <a:schemeClr val="bg1"/>
                </a:solidFill>
              </a:rPr>
              <a:t>Freephone Helpline: 08088 020 021</a:t>
            </a: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58273"/>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4099" name="Text Placeholder 2"/>
          <p:cNvSpPr>
            <a:spLocks noGrp="1"/>
          </p:cNvSpPr>
          <p:nvPr>
            <p:ph type="body" idx="1"/>
          </p:nvPr>
        </p:nvSpPr>
        <p:spPr bwMode="auto">
          <a:xfrm>
            <a:off x="457200" y="1600200"/>
            <a:ext cx="8229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4100" name="Picture 3"/>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68313" y="6181725"/>
            <a:ext cx="345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092950" y="5972175"/>
            <a:ext cx="18716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rtl="0" eaLnBrk="0" fontAlgn="base" hangingPunct="0">
        <a:spcBef>
          <a:spcPct val="0"/>
        </a:spcBef>
        <a:spcAft>
          <a:spcPct val="0"/>
        </a:spcAft>
        <a:defRPr sz="4400" b="1"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b="1">
          <a:solidFill>
            <a:schemeClr val="bg1"/>
          </a:solidFill>
          <a:latin typeface="Arial" pitchFamily="34" charset="0"/>
          <a:cs typeface="Arial" pitchFamily="34" charset="0"/>
        </a:defRPr>
      </a:lvl2pPr>
      <a:lvl3pPr algn="l" rtl="0" eaLnBrk="0" fontAlgn="base" hangingPunct="0">
        <a:spcBef>
          <a:spcPct val="0"/>
        </a:spcBef>
        <a:spcAft>
          <a:spcPct val="0"/>
        </a:spcAft>
        <a:defRPr sz="4400" b="1">
          <a:solidFill>
            <a:schemeClr val="bg1"/>
          </a:solidFill>
          <a:latin typeface="Arial" pitchFamily="34" charset="0"/>
          <a:cs typeface="Arial" pitchFamily="34" charset="0"/>
        </a:defRPr>
      </a:lvl3pPr>
      <a:lvl4pPr algn="l" rtl="0" eaLnBrk="0" fontAlgn="base" hangingPunct="0">
        <a:spcBef>
          <a:spcPct val="0"/>
        </a:spcBef>
        <a:spcAft>
          <a:spcPct val="0"/>
        </a:spcAft>
        <a:defRPr sz="4400" b="1">
          <a:solidFill>
            <a:schemeClr val="bg1"/>
          </a:solidFill>
          <a:latin typeface="Arial" pitchFamily="34" charset="0"/>
          <a:cs typeface="Arial" pitchFamily="34" charset="0"/>
        </a:defRPr>
      </a:lvl4pPr>
      <a:lvl5pPr algn="l" rtl="0" eaLnBrk="0" fontAlgn="base" hangingPunct="0">
        <a:spcBef>
          <a:spcPct val="0"/>
        </a:spcBef>
        <a:spcAft>
          <a:spcPct val="0"/>
        </a:spcAft>
        <a:defRPr sz="4400" b="1">
          <a:solidFill>
            <a:schemeClr val="bg1"/>
          </a:solidFill>
          <a:latin typeface="Arial" pitchFamily="34" charset="0"/>
          <a:cs typeface="Arial" pitchFamily="34" charset="0"/>
        </a:defRPr>
      </a:lvl5pPr>
      <a:lvl6pPr marL="457200" algn="l" rtl="0" fontAlgn="base">
        <a:spcBef>
          <a:spcPct val="0"/>
        </a:spcBef>
        <a:spcAft>
          <a:spcPct val="0"/>
        </a:spcAft>
        <a:defRPr sz="4400">
          <a:solidFill>
            <a:schemeClr val="tx1"/>
          </a:solidFill>
          <a:latin typeface="Arial" pitchFamily="34" charset="0"/>
          <a:cs typeface="Arial" pitchFamily="34" charset="0"/>
        </a:defRPr>
      </a:lvl6pPr>
      <a:lvl7pPr marL="914400" algn="l" rtl="0" fontAlgn="base">
        <a:spcBef>
          <a:spcPct val="0"/>
        </a:spcBef>
        <a:spcAft>
          <a:spcPct val="0"/>
        </a:spcAft>
        <a:defRPr sz="4400">
          <a:solidFill>
            <a:schemeClr val="tx1"/>
          </a:solidFill>
          <a:latin typeface="Arial" pitchFamily="34" charset="0"/>
          <a:cs typeface="Arial" pitchFamily="34" charset="0"/>
        </a:defRPr>
      </a:lvl7pPr>
      <a:lvl8pPr marL="1371600" algn="l" rtl="0" fontAlgn="base">
        <a:spcBef>
          <a:spcPct val="0"/>
        </a:spcBef>
        <a:spcAft>
          <a:spcPct val="0"/>
        </a:spcAft>
        <a:defRPr sz="4400">
          <a:solidFill>
            <a:schemeClr val="tx1"/>
          </a:solidFill>
          <a:latin typeface="Arial" pitchFamily="34" charset="0"/>
          <a:cs typeface="Arial" pitchFamily="34" charset="0"/>
        </a:defRPr>
      </a:lvl8pPr>
      <a:lvl9pPr marL="1828800" algn="l" rtl="0" fontAlgn="base">
        <a:spcBef>
          <a:spcPct val="0"/>
        </a:spcBef>
        <a:spcAft>
          <a:spcPct val="0"/>
        </a:spcAft>
        <a:defRPr sz="44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70CEEA"/>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Text Placeholder 2"/>
          <p:cNvSpPr>
            <a:spLocks noGrp="1"/>
          </p:cNvSpPr>
          <p:nvPr>
            <p:ph type="body" idx="1"/>
          </p:nvPr>
        </p:nvSpPr>
        <p:spPr bwMode="auto">
          <a:xfrm>
            <a:off x="457200" y="1600200"/>
            <a:ext cx="8229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5124" name="Picture 3"/>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68313" y="6181725"/>
            <a:ext cx="345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092950" y="5972175"/>
            <a:ext cx="18716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rtl="0" eaLnBrk="0" fontAlgn="base" hangingPunct="0">
        <a:spcBef>
          <a:spcPct val="0"/>
        </a:spcBef>
        <a:spcAft>
          <a:spcPct val="0"/>
        </a:spcAft>
        <a:defRPr sz="4400" b="1"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b="1">
          <a:solidFill>
            <a:schemeClr val="bg1"/>
          </a:solidFill>
          <a:latin typeface="Arial" pitchFamily="34" charset="0"/>
          <a:cs typeface="Arial" pitchFamily="34" charset="0"/>
        </a:defRPr>
      </a:lvl2pPr>
      <a:lvl3pPr algn="l" rtl="0" eaLnBrk="0" fontAlgn="base" hangingPunct="0">
        <a:spcBef>
          <a:spcPct val="0"/>
        </a:spcBef>
        <a:spcAft>
          <a:spcPct val="0"/>
        </a:spcAft>
        <a:defRPr sz="4400" b="1">
          <a:solidFill>
            <a:schemeClr val="bg1"/>
          </a:solidFill>
          <a:latin typeface="Arial" pitchFamily="34" charset="0"/>
          <a:cs typeface="Arial" pitchFamily="34" charset="0"/>
        </a:defRPr>
      </a:lvl3pPr>
      <a:lvl4pPr algn="l" rtl="0" eaLnBrk="0" fontAlgn="base" hangingPunct="0">
        <a:spcBef>
          <a:spcPct val="0"/>
        </a:spcBef>
        <a:spcAft>
          <a:spcPct val="0"/>
        </a:spcAft>
        <a:defRPr sz="4400" b="1">
          <a:solidFill>
            <a:schemeClr val="bg1"/>
          </a:solidFill>
          <a:latin typeface="Arial" pitchFamily="34" charset="0"/>
          <a:cs typeface="Arial" pitchFamily="34" charset="0"/>
        </a:defRPr>
      </a:lvl4pPr>
      <a:lvl5pPr algn="l" rtl="0" eaLnBrk="0" fontAlgn="base" hangingPunct="0">
        <a:spcBef>
          <a:spcPct val="0"/>
        </a:spcBef>
        <a:spcAft>
          <a:spcPct val="0"/>
        </a:spcAft>
        <a:defRPr sz="4400" b="1">
          <a:solidFill>
            <a:schemeClr val="bg1"/>
          </a:solidFill>
          <a:latin typeface="Arial" pitchFamily="34" charset="0"/>
          <a:cs typeface="Arial" pitchFamily="34" charset="0"/>
        </a:defRPr>
      </a:lvl5pPr>
      <a:lvl6pPr marL="457200" algn="l" rtl="0" fontAlgn="base">
        <a:spcBef>
          <a:spcPct val="0"/>
        </a:spcBef>
        <a:spcAft>
          <a:spcPct val="0"/>
        </a:spcAft>
        <a:defRPr sz="4400">
          <a:solidFill>
            <a:schemeClr val="tx1"/>
          </a:solidFill>
          <a:latin typeface="Arial" pitchFamily="34" charset="0"/>
          <a:cs typeface="Arial" pitchFamily="34" charset="0"/>
        </a:defRPr>
      </a:lvl6pPr>
      <a:lvl7pPr marL="914400" algn="l" rtl="0" fontAlgn="base">
        <a:spcBef>
          <a:spcPct val="0"/>
        </a:spcBef>
        <a:spcAft>
          <a:spcPct val="0"/>
        </a:spcAft>
        <a:defRPr sz="4400">
          <a:solidFill>
            <a:schemeClr val="tx1"/>
          </a:solidFill>
          <a:latin typeface="Arial" pitchFamily="34" charset="0"/>
          <a:cs typeface="Arial" pitchFamily="34" charset="0"/>
        </a:defRPr>
      </a:lvl7pPr>
      <a:lvl8pPr marL="1371600" algn="l" rtl="0" fontAlgn="base">
        <a:spcBef>
          <a:spcPct val="0"/>
        </a:spcBef>
        <a:spcAft>
          <a:spcPct val="0"/>
        </a:spcAft>
        <a:defRPr sz="4400">
          <a:solidFill>
            <a:schemeClr val="tx1"/>
          </a:solidFill>
          <a:latin typeface="Arial" pitchFamily="34" charset="0"/>
          <a:cs typeface="Arial" pitchFamily="34" charset="0"/>
        </a:defRPr>
      </a:lvl8pPr>
      <a:lvl9pPr marL="1828800" algn="l" rtl="0" fontAlgn="base">
        <a:spcBef>
          <a:spcPct val="0"/>
        </a:spcBef>
        <a:spcAft>
          <a:spcPct val="0"/>
        </a:spcAft>
        <a:defRPr sz="44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70C8AA"/>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6147" name="Text Placeholder 2"/>
          <p:cNvSpPr>
            <a:spLocks noGrp="1"/>
          </p:cNvSpPr>
          <p:nvPr>
            <p:ph type="body" idx="1"/>
          </p:nvPr>
        </p:nvSpPr>
        <p:spPr bwMode="auto">
          <a:xfrm>
            <a:off x="457200" y="1600200"/>
            <a:ext cx="8229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6148" name="Picture 3"/>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68313" y="6181725"/>
            <a:ext cx="345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092950" y="5972175"/>
            <a:ext cx="18716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rtl="0" eaLnBrk="0" fontAlgn="base" hangingPunct="0">
        <a:spcBef>
          <a:spcPct val="0"/>
        </a:spcBef>
        <a:spcAft>
          <a:spcPct val="0"/>
        </a:spcAft>
        <a:defRPr sz="4400" b="1"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b="1">
          <a:solidFill>
            <a:schemeClr val="bg1"/>
          </a:solidFill>
          <a:latin typeface="Arial" pitchFamily="34" charset="0"/>
          <a:cs typeface="Arial" pitchFamily="34" charset="0"/>
        </a:defRPr>
      </a:lvl2pPr>
      <a:lvl3pPr algn="l" rtl="0" eaLnBrk="0" fontAlgn="base" hangingPunct="0">
        <a:spcBef>
          <a:spcPct val="0"/>
        </a:spcBef>
        <a:spcAft>
          <a:spcPct val="0"/>
        </a:spcAft>
        <a:defRPr sz="4400" b="1">
          <a:solidFill>
            <a:schemeClr val="bg1"/>
          </a:solidFill>
          <a:latin typeface="Arial" pitchFamily="34" charset="0"/>
          <a:cs typeface="Arial" pitchFamily="34" charset="0"/>
        </a:defRPr>
      </a:lvl3pPr>
      <a:lvl4pPr algn="l" rtl="0" eaLnBrk="0" fontAlgn="base" hangingPunct="0">
        <a:spcBef>
          <a:spcPct val="0"/>
        </a:spcBef>
        <a:spcAft>
          <a:spcPct val="0"/>
        </a:spcAft>
        <a:defRPr sz="4400" b="1">
          <a:solidFill>
            <a:schemeClr val="bg1"/>
          </a:solidFill>
          <a:latin typeface="Arial" pitchFamily="34" charset="0"/>
          <a:cs typeface="Arial" pitchFamily="34" charset="0"/>
        </a:defRPr>
      </a:lvl4pPr>
      <a:lvl5pPr algn="l" rtl="0" eaLnBrk="0" fontAlgn="base" hangingPunct="0">
        <a:spcBef>
          <a:spcPct val="0"/>
        </a:spcBef>
        <a:spcAft>
          <a:spcPct val="0"/>
        </a:spcAft>
        <a:defRPr sz="4400" b="1">
          <a:solidFill>
            <a:schemeClr val="bg1"/>
          </a:solidFill>
          <a:latin typeface="Arial" pitchFamily="34" charset="0"/>
          <a:cs typeface="Arial" pitchFamily="34" charset="0"/>
        </a:defRPr>
      </a:lvl5pPr>
      <a:lvl6pPr marL="457200" algn="l" rtl="0" fontAlgn="base">
        <a:spcBef>
          <a:spcPct val="0"/>
        </a:spcBef>
        <a:spcAft>
          <a:spcPct val="0"/>
        </a:spcAft>
        <a:defRPr sz="4400">
          <a:solidFill>
            <a:schemeClr val="tx1"/>
          </a:solidFill>
          <a:latin typeface="Arial" pitchFamily="34" charset="0"/>
          <a:cs typeface="Arial" pitchFamily="34" charset="0"/>
        </a:defRPr>
      </a:lvl6pPr>
      <a:lvl7pPr marL="914400" algn="l" rtl="0" fontAlgn="base">
        <a:spcBef>
          <a:spcPct val="0"/>
        </a:spcBef>
        <a:spcAft>
          <a:spcPct val="0"/>
        </a:spcAft>
        <a:defRPr sz="4400">
          <a:solidFill>
            <a:schemeClr val="tx1"/>
          </a:solidFill>
          <a:latin typeface="Arial" pitchFamily="34" charset="0"/>
          <a:cs typeface="Arial" pitchFamily="34" charset="0"/>
        </a:defRPr>
      </a:lvl7pPr>
      <a:lvl8pPr marL="1371600" algn="l" rtl="0" fontAlgn="base">
        <a:spcBef>
          <a:spcPct val="0"/>
        </a:spcBef>
        <a:spcAft>
          <a:spcPct val="0"/>
        </a:spcAft>
        <a:defRPr sz="4400">
          <a:solidFill>
            <a:schemeClr val="tx1"/>
          </a:solidFill>
          <a:latin typeface="Arial" pitchFamily="34" charset="0"/>
          <a:cs typeface="Arial" pitchFamily="34" charset="0"/>
        </a:defRPr>
      </a:lvl8pPr>
      <a:lvl9pPr marL="1828800" algn="l" rtl="0" fontAlgn="base">
        <a:spcBef>
          <a:spcPct val="0"/>
        </a:spcBef>
        <a:spcAft>
          <a:spcPct val="0"/>
        </a:spcAft>
        <a:defRPr sz="44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C36E"/>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7171" name="Text Placeholder 2"/>
          <p:cNvSpPr>
            <a:spLocks noGrp="1"/>
          </p:cNvSpPr>
          <p:nvPr>
            <p:ph type="body" idx="1"/>
          </p:nvPr>
        </p:nvSpPr>
        <p:spPr bwMode="auto">
          <a:xfrm>
            <a:off x="457200" y="1600200"/>
            <a:ext cx="82296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7172" name="Picture 3"/>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68313" y="6181725"/>
            <a:ext cx="345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092950" y="5972175"/>
            <a:ext cx="18716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rtl="0" eaLnBrk="0" fontAlgn="base" hangingPunct="0">
        <a:spcBef>
          <a:spcPct val="0"/>
        </a:spcBef>
        <a:spcAft>
          <a:spcPct val="0"/>
        </a:spcAft>
        <a:defRPr sz="44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b="1">
          <a:solidFill>
            <a:schemeClr val="tx1"/>
          </a:solidFill>
          <a:latin typeface="Arial" pitchFamily="34" charset="0"/>
          <a:cs typeface="Arial" pitchFamily="34" charset="0"/>
        </a:defRPr>
      </a:lvl2pPr>
      <a:lvl3pPr algn="l" rtl="0" eaLnBrk="0" fontAlgn="base" hangingPunct="0">
        <a:spcBef>
          <a:spcPct val="0"/>
        </a:spcBef>
        <a:spcAft>
          <a:spcPct val="0"/>
        </a:spcAft>
        <a:defRPr sz="4400" b="1">
          <a:solidFill>
            <a:schemeClr val="tx1"/>
          </a:solidFill>
          <a:latin typeface="Arial" pitchFamily="34" charset="0"/>
          <a:cs typeface="Arial" pitchFamily="34" charset="0"/>
        </a:defRPr>
      </a:lvl3pPr>
      <a:lvl4pPr algn="l" rtl="0" eaLnBrk="0" fontAlgn="base" hangingPunct="0">
        <a:spcBef>
          <a:spcPct val="0"/>
        </a:spcBef>
        <a:spcAft>
          <a:spcPct val="0"/>
        </a:spcAft>
        <a:defRPr sz="4400" b="1">
          <a:solidFill>
            <a:schemeClr val="tx1"/>
          </a:solidFill>
          <a:latin typeface="Arial" pitchFamily="34" charset="0"/>
          <a:cs typeface="Arial" pitchFamily="34" charset="0"/>
        </a:defRPr>
      </a:lvl4pPr>
      <a:lvl5pPr algn="l" rtl="0" eaLnBrk="0" fontAlgn="base" hangingPunct="0">
        <a:spcBef>
          <a:spcPct val="0"/>
        </a:spcBef>
        <a:spcAft>
          <a:spcPct val="0"/>
        </a:spcAft>
        <a:defRPr sz="4400" b="1">
          <a:solidFill>
            <a:schemeClr val="tx1"/>
          </a:solidFill>
          <a:latin typeface="Arial" pitchFamily="34" charset="0"/>
          <a:cs typeface="Arial" pitchFamily="34" charset="0"/>
        </a:defRPr>
      </a:lvl5pPr>
      <a:lvl6pPr marL="457200" algn="l" rtl="0" fontAlgn="base">
        <a:spcBef>
          <a:spcPct val="0"/>
        </a:spcBef>
        <a:spcAft>
          <a:spcPct val="0"/>
        </a:spcAft>
        <a:defRPr sz="4400">
          <a:solidFill>
            <a:schemeClr val="tx1"/>
          </a:solidFill>
          <a:latin typeface="Arial" pitchFamily="34" charset="0"/>
          <a:cs typeface="Arial" pitchFamily="34" charset="0"/>
        </a:defRPr>
      </a:lvl6pPr>
      <a:lvl7pPr marL="914400" algn="l" rtl="0" fontAlgn="base">
        <a:spcBef>
          <a:spcPct val="0"/>
        </a:spcBef>
        <a:spcAft>
          <a:spcPct val="0"/>
        </a:spcAft>
        <a:defRPr sz="4400">
          <a:solidFill>
            <a:schemeClr val="tx1"/>
          </a:solidFill>
          <a:latin typeface="Arial" pitchFamily="34" charset="0"/>
          <a:cs typeface="Arial" pitchFamily="34" charset="0"/>
        </a:defRPr>
      </a:lvl7pPr>
      <a:lvl8pPr marL="1371600" algn="l" rtl="0" fontAlgn="base">
        <a:spcBef>
          <a:spcPct val="0"/>
        </a:spcBef>
        <a:spcAft>
          <a:spcPct val="0"/>
        </a:spcAft>
        <a:defRPr sz="4400">
          <a:solidFill>
            <a:schemeClr val="tx1"/>
          </a:solidFill>
          <a:latin typeface="Arial" pitchFamily="34" charset="0"/>
          <a:cs typeface="Arial" pitchFamily="34" charset="0"/>
        </a:defRPr>
      </a:lvl8pPr>
      <a:lvl9pPr marL="1828800" algn="l" rtl="0" fontAlgn="base">
        <a:spcBef>
          <a:spcPct val="0"/>
        </a:spcBef>
        <a:spcAft>
          <a:spcPct val="0"/>
        </a:spcAft>
        <a:defRPr sz="44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 Id="rId5" Type="http://schemas.openxmlformats.org/officeDocument/2006/relationships/hyperlink" Target="https://www.winstonswish.org/online-chat/" TargetMode="External"/><Relationship Id="rId4" Type="http://schemas.openxmlformats.org/officeDocument/2006/relationships/hyperlink" Target="mailto:ask@winstonswish.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F4WOo0Lsr14" TargetMode="External"/><Relationship Id="rId1" Type="http://schemas.openxmlformats.org/officeDocument/2006/relationships/slideLayout" Target="../slideLayouts/slideLayout5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F4WOo0Lsr14"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5.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8273"/>
        </a:solidFill>
        <a:effectLst/>
      </p:bgPr>
    </p:bg>
    <p:spTree>
      <p:nvGrpSpPr>
        <p:cNvPr id="1" name=""/>
        <p:cNvGrpSpPr/>
        <p:nvPr/>
      </p:nvGrpSpPr>
      <p:grpSpPr>
        <a:xfrm>
          <a:off x="0" y="0"/>
          <a:ext cx="0" cy="0"/>
          <a:chOff x="0" y="0"/>
          <a:chExt cx="0" cy="0"/>
        </a:xfrm>
      </p:grpSpPr>
      <p:pic>
        <p:nvPicPr>
          <p:cNvPr id="8195" name="Picture 2" descr="U:\Branding\2017 Brand Refresh\Logos\Primary logo\PNG\WW-Anton-Textured-Logo-Black-White-RGB-Tag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225" y="1187450"/>
            <a:ext cx="3003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899592" y="321297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kern="1200">
                <a:solidFill>
                  <a:srgbClr val="F58273"/>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b="1">
                <a:solidFill>
                  <a:srgbClr val="F58273"/>
                </a:solidFill>
                <a:latin typeface="Arial" pitchFamily="34" charset="0"/>
                <a:cs typeface="Arial" pitchFamily="34" charset="0"/>
              </a:defRPr>
            </a:lvl2pPr>
            <a:lvl3pPr algn="l" rtl="0" eaLnBrk="0" fontAlgn="base" hangingPunct="0">
              <a:spcBef>
                <a:spcPct val="0"/>
              </a:spcBef>
              <a:spcAft>
                <a:spcPct val="0"/>
              </a:spcAft>
              <a:defRPr sz="4400" b="1">
                <a:solidFill>
                  <a:srgbClr val="F58273"/>
                </a:solidFill>
                <a:latin typeface="Arial" pitchFamily="34" charset="0"/>
                <a:cs typeface="Arial" pitchFamily="34" charset="0"/>
              </a:defRPr>
            </a:lvl3pPr>
            <a:lvl4pPr algn="l" rtl="0" eaLnBrk="0" fontAlgn="base" hangingPunct="0">
              <a:spcBef>
                <a:spcPct val="0"/>
              </a:spcBef>
              <a:spcAft>
                <a:spcPct val="0"/>
              </a:spcAft>
              <a:defRPr sz="4400" b="1">
                <a:solidFill>
                  <a:srgbClr val="F58273"/>
                </a:solidFill>
                <a:latin typeface="Arial" pitchFamily="34" charset="0"/>
                <a:cs typeface="Arial" pitchFamily="34" charset="0"/>
              </a:defRPr>
            </a:lvl4pPr>
            <a:lvl5pPr algn="l" rtl="0" eaLnBrk="0" fontAlgn="base" hangingPunct="0">
              <a:spcBef>
                <a:spcPct val="0"/>
              </a:spcBef>
              <a:spcAft>
                <a:spcPct val="0"/>
              </a:spcAft>
              <a:defRPr sz="4400" b="1">
                <a:solidFill>
                  <a:srgbClr val="F58273"/>
                </a:solidFill>
                <a:latin typeface="Arial" pitchFamily="34" charset="0"/>
                <a:cs typeface="Arial" pitchFamily="34" charset="0"/>
              </a:defRPr>
            </a:lvl5pPr>
            <a:lvl6pPr marL="457200" algn="l" rtl="0" fontAlgn="base">
              <a:spcBef>
                <a:spcPct val="0"/>
              </a:spcBef>
              <a:spcAft>
                <a:spcPct val="0"/>
              </a:spcAft>
              <a:defRPr sz="4400">
                <a:solidFill>
                  <a:schemeClr val="tx1"/>
                </a:solidFill>
                <a:latin typeface="Arial" pitchFamily="34" charset="0"/>
                <a:cs typeface="Arial" pitchFamily="34" charset="0"/>
              </a:defRPr>
            </a:lvl6pPr>
            <a:lvl7pPr marL="914400" algn="l" rtl="0" fontAlgn="base">
              <a:spcBef>
                <a:spcPct val="0"/>
              </a:spcBef>
              <a:spcAft>
                <a:spcPct val="0"/>
              </a:spcAft>
              <a:defRPr sz="4400">
                <a:solidFill>
                  <a:schemeClr val="tx1"/>
                </a:solidFill>
                <a:latin typeface="Arial" pitchFamily="34" charset="0"/>
                <a:cs typeface="Arial" pitchFamily="34" charset="0"/>
              </a:defRPr>
            </a:lvl7pPr>
            <a:lvl8pPr marL="1371600" algn="l" rtl="0" fontAlgn="base">
              <a:spcBef>
                <a:spcPct val="0"/>
              </a:spcBef>
              <a:spcAft>
                <a:spcPct val="0"/>
              </a:spcAft>
              <a:defRPr sz="4400">
                <a:solidFill>
                  <a:schemeClr val="tx1"/>
                </a:solidFill>
                <a:latin typeface="Arial" pitchFamily="34" charset="0"/>
                <a:cs typeface="Arial" pitchFamily="34" charset="0"/>
              </a:defRPr>
            </a:lvl8pPr>
            <a:lvl9pPr marL="1828800" algn="l" rtl="0" fontAlgn="base">
              <a:spcBef>
                <a:spcPct val="0"/>
              </a:spcBef>
              <a:spcAft>
                <a:spcPct val="0"/>
              </a:spcAft>
              <a:defRPr sz="4400">
                <a:solidFill>
                  <a:schemeClr val="tx1"/>
                </a:solidFill>
                <a:latin typeface="Arial" pitchFamily="34" charset="0"/>
                <a:cs typeface="Arial" pitchFamily="34" charset="0"/>
              </a:defRPr>
            </a:lvl9pPr>
          </a:lstStyle>
          <a:p>
            <a:pPr algn="ctr" eaLnBrk="1" hangingPunct="1"/>
            <a:r>
              <a:rPr lang="en-GB" altLang="en-US" dirty="0" smtClean="0">
                <a:solidFill>
                  <a:schemeClr val="bg1"/>
                </a:solidFill>
              </a:rPr>
              <a:t>Learning about loss and bereavement</a:t>
            </a:r>
          </a:p>
        </p:txBody>
      </p:sp>
      <p:sp>
        <p:nvSpPr>
          <p:cNvPr id="5" name="Rectangle 4"/>
          <p:cNvSpPr/>
          <p:nvPr/>
        </p:nvSpPr>
        <p:spPr>
          <a:xfrm>
            <a:off x="1979712" y="4797152"/>
            <a:ext cx="5400600" cy="1631216"/>
          </a:xfrm>
          <a:prstGeom prst="rect">
            <a:avLst/>
          </a:prstGeom>
        </p:spPr>
        <p:txBody>
          <a:bodyPr wrap="square">
            <a:spAutoFit/>
          </a:bodyPr>
          <a:lstStyle/>
          <a:p>
            <a:pPr algn="ctr"/>
            <a:r>
              <a:rPr lang="en-GB" b="1" dirty="0" smtClean="0">
                <a:solidFill>
                  <a:schemeClr val="bg1"/>
                </a:solidFill>
                <a:latin typeface="Arial" panose="020B0604020202020204" pitchFamily="34" charset="0"/>
              </a:rPr>
              <a:t>Lesson </a:t>
            </a:r>
            <a:r>
              <a:rPr lang="en-GB" b="1" dirty="0">
                <a:solidFill>
                  <a:schemeClr val="bg1"/>
                </a:solidFill>
                <a:latin typeface="Arial" panose="020B0604020202020204" pitchFamily="34" charset="0"/>
              </a:rPr>
              <a:t>resource for </a:t>
            </a:r>
            <a:r>
              <a:rPr lang="en-GB" b="1" dirty="0" smtClean="0">
                <a:solidFill>
                  <a:schemeClr val="bg1"/>
                </a:solidFill>
                <a:latin typeface="Arial" panose="020B0604020202020204" pitchFamily="34" charset="0"/>
              </a:rPr>
              <a:t>Key Stage 2</a:t>
            </a:r>
            <a:endParaRPr lang="en-GB" b="1" dirty="0">
              <a:solidFill>
                <a:schemeClr val="bg1"/>
              </a:solidFill>
              <a:latin typeface="Arial" panose="020B0604020202020204" pitchFamily="34" charset="0"/>
            </a:endParaRPr>
          </a:p>
          <a:p>
            <a:pPr algn="ctr"/>
            <a:r>
              <a:rPr lang="en-GB" b="1" dirty="0">
                <a:solidFill>
                  <a:schemeClr val="bg1"/>
                </a:solidFill>
                <a:latin typeface="Arial" panose="020B0604020202020204" pitchFamily="34" charset="0"/>
              </a:rPr>
              <a:t>Lesson </a:t>
            </a:r>
            <a:r>
              <a:rPr lang="en-GB" b="1" dirty="0" smtClean="0">
                <a:solidFill>
                  <a:schemeClr val="bg1"/>
                </a:solidFill>
                <a:latin typeface="Arial" panose="020B0604020202020204" pitchFamily="34" charset="0"/>
              </a:rPr>
              <a:t>2 </a:t>
            </a:r>
            <a:r>
              <a:rPr lang="en-GB" b="1" dirty="0">
                <a:solidFill>
                  <a:schemeClr val="bg1"/>
                </a:solidFill>
                <a:latin typeface="Arial" panose="020B0604020202020204" pitchFamily="34" charset="0"/>
              </a:rPr>
              <a:t>of </a:t>
            </a:r>
            <a:r>
              <a:rPr lang="en-GB" b="1" dirty="0" smtClean="0">
                <a:solidFill>
                  <a:schemeClr val="bg1"/>
                </a:solidFill>
                <a:latin typeface="Arial" panose="020B0604020202020204" pitchFamily="34" charset="0"/>
              </a:rPr>
              <a:t>2</a:t>
            </a:r>
          </a:p>
          <a:p>
            <a:pPr algn="ctr"/>
            <a:endParaRPr lang="en-GB" dirty="0">
              <a:solidFill>
                <a:schemeClr val="bg1"/>
              </a:solidFill>
            </a:endParaRPr>
          </a:p>
          <a:p>
            <a:pPr algn="ctr"/>
            <a:r>
              <a:rPr lang="en-GB" altLang="en-US" sz="1400" dirty="0">
                <a:solidFill>
                  <a:schemeClr val="bg1"/>
                </a:solidFill>
                <a:latin typeface="Arial" panose="020B0604020202020204" pitchFamily="34" charset="0"/>
              </a:rPr>
              <a:t>Developed in conjunction with Brighton &amp; Hove City Council PSHE Team </a:t>
            </a:r>
          </a:p>
          <a:p>
            <a:pPr algn="ctr"/>
            <a:endParaRPr lang="en-GB"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1A46-BA35-4A85-BCF5-726C35B14B79}"/>
              </a:ext>
            </a:extLst>
          </p:cNvPr>
          <p:cNvSpPr>
            <a:spLocks noGrp="1"/>
          </p:cNvSpPr>
          <p:nvPr>
            <p:ph type="title" idx="4294967295"/>
          </p:nvPr>
        </p:nvSpPr>
        <p:spPr>
          <a:xfrm>
            <a:off x="467544" y="692696"/>
            <a:ext cx="8280920" cy="1154582"/>
          </a:xfrm>
        </p:spPr>
        <p:txBody>
          <a:bodyPr>
            <a:normAutofit fontScale="90000"/>
          </a:bodyPr>
          <a:lstStyle/>
          <a:p>
            <a:r>
              <a:rPr lang="en-GB" sz="3600" dirty="0"/>
              <a:t>In the story, Michael Rosen describes his feelings of loss and grief about the death of his son and his mum.</a:t>
            </a:r>
            <a:r>
              <a:rPr lang="en-GB" dirty="0">
                <a:latin typeface="Verdana Pro" panose="020B0604030504040204" pitchFamily="34" charset="0"/>
              </a:rPr>
              <a:t/>
            </a:r>
            <a:br>
              <a:rPr lang="en-GB" dirty="0">
                <a:latin typeface="Verdana Pro" panose="020B0604030504040204" pitchFamily="34" charset="0"/>
              </a:rPr>
            </a:br>
            <a:endParaRPr lang="en-GB" dirty="0"/>
          </a:p>
        </p:txBody>
      </p:sp>
      <p:sp>
        <p:nvSpPr>
          <p:cNvPr id="3" name="Content Placeholder 2">
            <a:extLst>
              <a:ext uri="{FF2B5EF4-FFF2-40B4-BE49-F238E27FC236}">
                <a16:creationId xmlns:a16="http://schemas.microsoft.com/office/drawing/2014/main" id="{6AA0E56D-55E2-459E-8CF3-9344CA9C8A17}"/>
              </a:ext>
            </a:extLst>
          </p:cNvPr>
          <p:cNvSpPr>
            <a:spLocks noGrp="1"/>
          </p:cNvSpPr>
          <p:nvPr>
            <p:ph sz="half" idx="4294967295"/>
          </p:nvPr>
        </p:nvSpPr>
        <p:spPr>
          <a:xfrm>
            <a:off x="429816" y="2276872"/>
            <a:ext cx="3456384" cy="2808312"/>
          </a:xfrm>
        </p:spPr>
        <p:txBody>
          <a:bodyPr>
            <a:normAutofit fontScale="77500" lnSpcReduction="20000"/>
          </a:bodyPr>
          <a:lstStyle/>
          <a:p>
            <a:pPr marL="0" indent="0">
              <a:buNone/>
            </a:pPr>
            <a:r>
              <a:rPr lang="en-GB" dirty="0"/>
              <a:t>He also talks about the strategies he uses to help him cope and manage these feelings.</a:t>
            </a:r>
          </a:p>
          <a:p>
            <a:pPr marL="0" indent="0">
              <a:buNone/>
            </a:pPr>
            <a:endParaRPr lang="en-GB" dirty="0"/>
          </a:p>
          <a:p>
            <a:pPr marL="0" indent="0">
              <a:buNone/>
            </a:pPr>
            <a:r>
              <a:rPr lang="en-GB" dirty="0"/>
              <a:t>Which ones can you remember?</a:t>
            </a:r>
          </a:p>
        </p:txBody>
      </p:sp>
      <p:pic>
        <p:nvPicPr>
          <p:cNvPr id="9" name="Picture 8">
            <a:extLst>
              <a:ext uri="{FF2B5EF4-FFF2-40B4-BE49-F238E27FC236}">
                <a16:creationId xmlns:a16="http://schemas.microsoft.com/office/drawing/2014/main" id="{619750B4-0D26-42DC-AB13-3A0822754271}"/>
              </a:ext>
            </a:extLst>
          </p:cNvPr>
          <p:cNvPicPr>
            <a:picLocks noChangeAspect="1"/>
          </p:cNvPicPr>
          <p:nvPr/>
        </p:nvPicPr>
        <p:blipFill>
          <a:blip r:embed="rId2"/>
          <a:stretch>
            <a:fillRect/>
          </a:stretch>
        </p:blipFill>
        <p:spPr>
          <a:xfrm>
            <a:off x="3886200" y="1988840"/>
            <a:ext cx="4731563" cy="3656014"/>
          </a:xfrm>
          <a:prstGeom prst="rect">
            <a:avLst/>
          </a:prstGeom>
        </p:spPr>
      </p:pic>
    </p:spTree>
    <p:extLst>
      <p:ext uri="{BB962C8B-B14F-4D97-AF65-F5344CB8AC3E}">
        <p14:creationId xmlns:p14="http://schemas.microsoft.com/office/powerpoint/2010/main" val="161342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51BA-63E4-48E1-9AB4-9EF57AEDAE8A}"/>
              </a:ext>
            </a:extLst>
          </p:cNvPr>
          <p:cNvSpPr>
            <a:spLocks noGrp="1"/>
          </p:cNvSpPr>
          <p:nvPr>
            <p:ph type="title"/>
          </p:nvPr>
        </p:nvSpPr>
        <p:spPr>
          <a:xfrm>
            <a:off x="474360" y="441771"/>
            <a:ext cx="8229600" cy="1143000"/>
          </a:xfrm>
        </p:spPr>
        <p:txBody>
          <a:bodyPr/>
          <a:lstStyle/>
          <a:p>
            <a:r>
              <a:rPr lang="en-GB" dirty="0">
                <a:solidFill>
                  <a:schemeClr val="bg1"/>
                </a:solidFill>
              </a:rPr>
              <a:t>Coping strategies in the </a:t>
            </a:r>
            <a:r>
              <a:rPr lang="en-GB" i="1" dirty="0">
                <a:solidFill>
                  <a:schemeClr val="bg1"/>
                </a:solidFill>
              </a:rPr>
              <a:t>Sad Book</a:t>
            </a:r>
          </a:p>
        </p:txBody>
      </p:sp>
      <p:sp>
        <p:nvSpPr>
          <p:cNvPr id="3" name="Content Placeholder 2">
            <a:extLst>
              <a:ext uri="{FF2B5EF4-FFF2-40B4-BE49-F238E27FC236}">
                <a16:creationId xmlns:a16="http://schemas.microsoft.com/office/drawing/2014/main" id="{9FE993A4-9048-4412-B377-33EDC511669D}"/>
              </a:ext>
            </a:extLst>
          </p:cNvPr>
          <p:cNvSpPr>
            <a:spLocks noGrp="1"/>
          </p:cNvSpPr>
          <p:nvPr>
            <p:ph sz="half" idx="1"/>
          </p:nvPr>
        </p:nvSpPr>
        <p:spPr>
          <a:xfrm>
            <a:off x="474360" y="1484784"/>
            <a:ext cx="4864510" cy="4724549"/>
          </a:xfrm>
        </p:spPr>
        <p:txBody>
          <a:bodyPr>
            <a:normAutofit fontScale="85000" lnSpcReduction="20000"/>
          </a:bodyPr>
          <a:lstStyle/>
          <a:p>
            <a:pPr marL="0" indent="0">
              <a:buNone/>
            </a:pPr>
            <a:endParaRPr lang="en-GB" dirty="0"/>
          </a:p>
          <a:p>
            <a:pPr lvl="0"/>
            <a:r>
              <a:rPr lang="en-GB" dirty="0"/>
              <a:t> Banging a spoon on the table</a:t>
            </a:r>
          </a:p>
          <a:p>
            <a:pPr lvl="0"/>
            <a:r>
              <a:rPr lang="en-GB" dirty="0"/>
              <a:t> Shouting in the shower</a:t>
            </a:r>
          </a:p>
          <a:p>
            <a:pPr lvl="0"/>
            <a:r>
              <a:rPr lang="en-GB" dirty="0"/>
              <a:t> Writing about feelings</a:t>
            </a:r>
          </a:p>
          <a:p>
            <a:pPr lvl="0"/>
            <a:r>
              <a:rPr lang="en-GB" dirty="0"/>
              <a:t> Talking to others</a:t>
            </a:r>
          </a:p>
          <a:p>
            <a:pPr lvl="0"/>
            <a:r>
              <a:rPr lang="en-GB" dirty="0"/>
              <a:t> Being alone</a:t>
            </a:r>
          </a:p>
          <a:p>
            <a:pPr lvl="0"/>
            <a:r>
              <a:rPr lang="en-GB" dirty="0"/>
              <a:t> Doing something that feels good </a:t>
            </a:r>
            <a:r>
              <a:rPr lang="en-GB" dirty="0" smtClean="0"/>
              <a:t>every </a:t>
            </a:r>
            <a:r>
              <a:rPr lang="en-GB" dirty="0"/>
              <a:t>day</a:t>
            </a:r>
          </a:p>
          <a:p>
            <a:pPr lvl="0"/>
            <a:r>
              <a:rPr lang="en-GB" dirty="0"/>
              <a:t> Lighting a candle</a:t>
            </a:r>
          </a:p>
          <a:p>
            <a:pPr lvl="0"/>
            <a:r>
              <a:rPr lang="en-GB" dirty="0"/>
              <a:t> Looking at photos and remembering</a:t>
            </a:r>
          </a:p>
          <a:p>
            <a:pPr lvl="0"/>
            <a:r>
              <a:rPr lang="en-GB" dirty="0"/>
              <a:t> Thinking of something to be proud about every day</a:t>
            </a:r>
          </a:p>
          <a:p>
            <a:endParaRPr lang="en-GB" dirty="0"/>
          </a:p>
        </p:txBody>
      </p:sp>
      <p:pic>
        <p:nvPicPr>
          <p:cNvPr id="10" name="Content Placeholder 9">
            <a:extLst>
              <a:ext uri="{FF2B5EF4-FFF2-40B4-BE49-F238E27FC236}">
                <a16:creationId xmlns:a16="http://schemas.microsoft.com/office/drawing/2014/main" id="{43A437B2-98EF-4BAE-A1A5-97B1B1EE85AA}"/>
              </a:ext>
            </a:extLst>
          </p:cNvPr>
          <p:cNvPicPr>
            <a:picLocks noGrp="1" noChangeAspect="1"/>
          </p:cNvPicPr>
          <p:nvPr>
            <p:ph sz="half" idx="2"/>
          </p:nvPr>
        </p:nvPicPr>
        <p:blipFill>
          <a:blip r:embed="rId2"/>
          <a:stretch>
            <a:fillRect/>
          </a:stretch>
        </p:blipFill>
        <p:spPr>
          <a:xfrm>
            <a:off x="5686467" y="2204864"/>
            <a:ext cx="2811625" cy="3128428"/>
          </a:xfrm>
          <a:prstGeom prst="rect">
            <a:avLst/>
          </a:prstGeom>
        </p:spPr>
      </p:pic>
      <p:sp>
        <p:nvSpPr>
          <p:cNvPr id="11" name="TextBox 10">
            <a:extLst>
              <a:ext uri="{FF2B5EF4-FFF2-40B4-BE49-F238E27FC236}">
                <a16:creationId xmlns:a16="http://schemas.microsoft.com/office/drawing/2014/main" id="{26925A4B-ADD4-476F-BF2E-0E7D0A834E75}"/>
              </a:ext>
            </a:extLst>
          </p:cNvPr>
          <p:cNvSpPr txBox="1"/>
          <p:nvPr/>
        </p:nvSpPr>
        <p:spPr>
          <a:xfrm>
            <a:off x="7524328" y="2204864"/>
            <a:ext cx="1033975" cy="646331"/>
          </a:xfrm>
          <a:prstGeom prst="rect">
            <a:avLst/>
          </a:prstGeom>
          <a:noFill/>
        </p:spPr>
        <p:txBody>
          <a:bodyPr wrap="square" rtlCol="0">
            <a:spAutoFit/>
          </a:bodyPr>
          <a:lstStyle/>
          <a:p>
            <a:r>
              <a:rPr lang="en-GB" dirty="0">
                <a:latin typeface="Arial" panose="020B0604020202020204" pitchFamily="34" charset="0"/>
              </a:rPr>
              <a:t>Best strategy</a:t>
            </a:r>
          </a:p>
        </p:txBody>
      </p:sp>
    </p:spTree>
    <p:extLst>
      <p:ext uri="{BB962C8B-B14F-4D97-AF65-F5344CB8AC3E}">
        <p14:creationId xmlns:p14="http://schemas.microsoft.com/office/powerpoint/2010/main" val="3835435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5714-0FEC-40A1-9FDF-CCCEE6D1A3AF}"/>
              </a:ext>
            </a:extLst>
          </p:cNvPr>
          <p:cNvSpPr>
            <a:spLocks noGrp="1"/>
          </p:cNvSpPr>
          <p:nvPr>
            <p:ph type="title" idx="4294967295"/>
          </p:nvPr>
        </p:nvSpPr>
        <p:spPr>
          <a:xfrm>
            <a:off x="554630" y="620688"/>
            <a:ext cx="8212931" cy="994172"/>
          </a:xfrm>
        </p:spPr>
        <p:txBody>
          <a:bodyPr>
            <a:noAutofit/>
          </a:bodyPr>
          <a:lstStyle/>
          <a:p>
            <a:r>
              <a:rPr lang="en-GB" dirty="0"/>
              <a:t>Creating our own </a:t>
            </a:r>
            <a:r>
              <a:rPr lang="en-GB" dirty="0" smtClean="0"/>
              <a:t>‘</a:t>
            </a:r>
            <a:r>
              <a:rPr lang="en-GB" dirty="0"/>
              <a:t>A</a:t>
            </a:r>
            <a:r>
              <a:rPr lang="en-GB" dirty="0" smtClean="0"/>
              <a:t> </a:t>
            </a:r>
            <a:r>
              <a:rPr lang="en-GB" dirty="0"/>
              <a:t>Pocket Full of Plasters’</a:t>
            </a:r>
          </a:p>
        </p:txBody>
      </p:sp>
      <p:sp>
        <p:nvSpPr>
          <p:cNvPr id="4" name="Content Placeholder 3">
            <a:extLst>
              <a:ext uri="{FF2B5EF4-FFF2-40B4-BE49-F238E27FC236}">
                <a16:creationId xmlns:a16="http://schemas.microsoft.com/office/drawing/2014/main" id="{0EC59705-3044-490D-82B6-1C0457DF0D3D}"/>
              </a:ext>
            </a:extLst>
          </p:cNvPr>
          <p:cNvSpPr>
            <a:spLocks noGrp="1"/>
          </p:cNvSpPr>
          <p:nvPr>
            <p:ph sz="half" idx="4294967295"/>
          </p:nvPr>
        </p:nvSpPr>
        <p:spPr>
          <a:xfrm>
            <a:off x="4283968" y="1916832"/>
            <a:ext cx="4680520" cy="4752528"/>
          </a:xfrm>
        </p:spPr>
        <p:txBody>
          <a:bodyPr>
            <a:normAutofit fontScale="40000" lnSpcReduction="20000"/>
          </a:bodyPr>
          <a:lstStyle/>
          <a:p>
            <a:pPr marL="0" indent="0">
              <a:buNone/>
            </a:pPr>
            <a:r>
              <a:rPr lang="en-GB" sz="4500" dirty="0"/>
              <a:t>Childhood bereavement charity Winston’s Wish suggests using ‘</a:t>
            </a:r>
            <a:r>
              <a:rPr lang="en-GB" sz="4500" i="1" dirty="0"/>
              <a:t>A Pocket Full of Plasters</a:t>
            </a:r>
            <a:r>
              <a:rPr lang="en-GB" sz="4500" dirty="0"/>
              <a:t>’ as a way of coping with difficult feelings. Each ‘plaster’ has an idea of something that might help. It has 10 'plasters' of advice that young people can think about when they are hurting</a:t>
            </a:r>
            <a:r>
              <a:rPr lang="en-GB" sz="4500" dirty="0" smtClean="0"/>
              <a:t>.</a:t>
            </a:r>
          </a:p>
          <a:p>
            <a:pPr marL="0" indent="0">
              <a:buNone/>
            </a:pPr>
            <a:endParaRPr lang="en-GB" sz="4500" dirty="0"/>
          </a:p>
          <a:p>
            <a:r>
              <a:rPr lang="en-GB" sz="4500" dirty="0"/>
              <a:t>Using the </a:t>
            </a:r>
            <a:r>
              <a:rPr lang="en-GB" sz="4500" dirty="0" smtClean="0"/>
              <a:t>‘A </a:t>
            </a:r>
            <a:r>
              <a:rPr lang="en-GB" sz="4500" dirty="0"/>
              <a:t>Pocket Full of </a:t>
            </a:r>
            <a:r>
              <a:rPr lang="en-GB" sz="4500" dirty="0" smtClean="0"/>
              <a:t>Plasters’ </a:t>
            </a:r>
            <a:r>
              <a:rPr lang="en-GB" sz="4500" dirty="0"/>
              <a:t>template, record your ideas on the ‘plasters’ that you can keep as reminders of things that can help with difficult feelings</a:t>
            </a:r>
          </a:p>
          <a:p>
            <a:r>
              <a:rPr lang="en-GB" sz="4500" dirty="0"/>
              <a:t>You can choose from Michael’s ideas, the </a:t>
            </a:r>
            <a:r>
              <a:rPr lang="en-GB" sz="4500" dirty="0" smtClean="0"/>
              <a:t>Pocket Full </a:t>
            </a:r>
            <a:r>
              <a:rPr lang="en-GB" sz="4500" dirty="0"/>
              <a:t>of </a:t>
            </a:r>
            <a:r>
              <a:rPr lang="en-GB" sz="4500" dirty="0" smtClean="0"/>
              <a:t>Plasters </a:t>
            </a:r>
            <a:r>
              <a:rPr lang="en-GB" sz="4500" dirty="0"/>
              <a:t>and add some of your own.</a:t>
            </a:r>
            <a:r>
              <a:rPr lang="en-GB" dirty="0"/>
              <a:t/>
            </a:r>
            <a:br>
              <a:rPr lang="en-GB" dirty="0"/>
            </a:br>
            <a:endParaRPr lang="en-GB" dirty="0"/>
          </a:p>
        </p:txBody>
      </p:sp>
      <p:pic>
        <p:nvPicPr>
          <p:cNvPr id="6" name="Picture 5">
            <a:extLst>
              <a:ext uri="{FF2B5EF4-FFF2-40B4-BE49-F238E27FC236}">
                <a16:creationId xmlns:a16="http://schemas.microsoft.com/office/drawing/2014/main" id="{ED390BFA-5AD5-4C2F-9BFF-CDFAEDB2C461}"/>
              </a:ext>
            </a:extLst>
          </p:cNvPr>
          <p:cNvPicPr>
            <a:picLocks noChangeAspect="1"/>
          </p:cNvPicPr>
          <p:nvPr/>
        </p:nvPicPr>
        <p:blipFill>
          <a:blip r:embed="rId2"/>
          <a:stretch>
            <a:fillRect/>
          </a:stretch>
        </p:blipFill>
        <p:spPr>
          <a:xfrm rot="16200000">
            <a:off x="1609210" y="3310524"/>
            <a:ext cx="1303414" cy="3412574"/>
          </a:xfrm>
          <a:prstGeom prst="rect">
            <a:avLst/>
          </a:prstGeom>
        </p:spPr>
      </p:pic>
      <p:pic>
        <p:nvPicPr>
          <p:cNvPr id="7" name="Picture 6"/>
          <p:cNvPicPr>
            <a:picLocks noChangeAspect="1"/>
          </p:cNvPicPr>
          <p:nvPr/>
        </p:nvPicPr>
        <p:blipFill>
          <a:blip r:embed="rId3"/>
          <a:stretch>
            <a:fillRect/>
          </a:stretch>
        </p:blipFill>
        <p:spPr>
          <a:xfrm>
            <a:off x="683568" y="2454693"/>
            <a:ext cx="2340452" cy="1507313"/>
          </a:xfrm>
          <a:prstGeom prst="rect">
            <a:avLst/>
          </a:prstGeom>
        </p:spPr>
      </p:pic>
    </p:spTree>
    <p:extLst>
      <p:ext uri="{BB962C8B-B14F-4D97-AF65-F5344CB8AC3E}">
        <p14:creationId xmlns:p14="http://schemas.microsoft.com/office/powerpoint/2010/main" val="3232955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D8F6-5CA4-4FDA-A843-7DBCD2FCD214}"/>
              </a:ext>
            </a:extLst>
          </p:cNvPr>
          <p:cNvSpPr>
            <a:spLocks noGrp="1"/>
          </p:cNvSpPr>
          <p:nvPr>
            <p:ph type="title"/>
          </p:nvPr>
        </p:nvSpPr>
        <p:spPr>
          <a:xfrm>
            <a:off x="539552" y="569027"/>
            <a:ext cx="8229600" cy="1143000"/>
          </a:xfrm>
        </p:spPr>
        <p:txBody>
          <a:bodyPr/>
          <a:lstStyle/>
          <a:p>
            <a:r>
              <a:rPr lang="en-GB" dirty="0"/>
              <a:t>How has our learning grown today?</a:t>
            </a:r>
          </a:p>
        </p:txBody>
      </p:sp>
      <p:sp>
        <p:nvSpPr>
          <p:cNvPr id="3" name="Content Placeholder 2">
            <a:extLst>
              <a:ext uri="{FF2B5EF4-FFF2-40B4-BE49-F238E27FC236}">
                <a16:creationId xmlns:a16="http://schemas.microsoft.com/office/drawing/2014/main" id="{1ABF91F2-BB4D-4B72-A024-202454A57407}"/>
              </a:ext>
            </a:extLst>
          </p:cNvPr>
          <p:cNvSpPr>
            <a:spLocks noGrp="1"/>
          </p:cNvSpPr>
          <p:nvPr>
            <p:ph sz="half" idx="1"/>
          </p:nvPr>
        </p:nvSpPr>
        <p:spPr>
          <a:xfrm>
            <a:off x="570459" y="2348880"/>
            <a:ext cx="3886200" cy="3644924"/>
          </a:xfrm>
        </p:spPr>
        <p:txBody>
          <a:bodyPr>
            <a:normAutofit/>
          </a:bodyPr>
          <a:lstStyle/>
          <a:p>
            <a:pPr marL="0" indent="0">
              <a:buNone/>
            </a:pPr>
            <a:endParaRPr lang="en-GB" dirty="0"/>
          </a:p>
          <a:p>
            <a:pPr marL="0" indent="0">
              <a:buNone/>
            </a:pPr>
            <a:endParaRPr lang="en-GB" dirty="0"/>
          </a:p>
          <a:p>
            <a:pPr marL="0" indent="0">
              <a:buNone/>
            </a:pPr>
            <a:endParaRPr lang="en-GB" dirty="0"/>
          </a:p>
        </p:txBody>
      </p:sp>
      <p:pic>
        <p:nvPicPr>
          <p:cNvPr id="6" name="Picture 5">
            <a:extLst>
              <a:ext uri="{FF2B5EF4-FFF2-40B4-BE49-F238E27FC236}">
                <a16:creationId xmlns:a16="http://schemas.microsoft.com/office/drawing/2014/main" id="{658883A4-9583-48B2-AC67-6CB76AAA02E6}"/>
              </a:ext>
            </a:extLst>
          </p:cNvPr>
          <p:cNvPicPr>
            <a:picLocks noChangeAspect="1"/>
          </p:cNvPicPr>
          <p:nvPr/>
        </p:nvPicPr>
        <p:blipFill rotWithShape="1">
          <a:blip r:embed="rId2"/>
          <a:srcRect l="3668" t="1754" r="-1" b="6942"/>
          <a:stretch/>
        </p:blipFill>
        <p:spPr>
          <a:xfrm>
            <a:off x="7350152" y="1988839"/>
            <a:ext cx="1445896" cy="1472178"/>
          </a:xfrm>
          <a:prstGeom prst="rect">
            <a:avLst/>
          </a:prstGeom>
        </p:spPr>
      </p:pic>
      <p:pic>
        <p:nvPicPr>
          <p:cNvPr id="10" name="Picture 9">
            <a:extLst>
              <a:ext uri="{FF2B5EF4-FFF2-40B4-BE49-F238E27FC236}">
                <a16:creationId xmlns:a16="http://schemas.microsoft.com/office/drawing/2014/main" id="{7D1D77BC-25B8-4A22-8C51-96C5FAE949DD}"/>
              </a:ext>
            </a:extLst>
          </p:cNvPr>
          <p:cNvPicPr>
            <a:picLocks noChangeAspect="1"/>
          </p:cNvPicPr>
          <p:nvPr/>
        </p:nvPicPr>
        <p:blipFill>
          <a:blip r:embed="rId3"/>
          <a:stretch>
            <a:fillRect/>
          </a:stretch>
        </p:blipFill>
        <p:spPr>
          <a:xfrm>
            <a:off x="4801007" y="1962540"/>
            <a:ext cx="2370378" cy="1498477"/>
          </a:xfrm>
          <a:prstGeom prst="rect">
            <a:avLst/>
          </a:prstGeom>
        </p:spPr>
      </p:pic>
      <p:sp>
        <p:nvSpPr>
          <p:cNvPr id="4" name="Rectangle 3">
            <a:extLst>
              <a:ext uri="{FF2B5EF4-FFF2-40B4-BE49-F238E27FC236}">
                <a16:creationId xmlns:a16="http://schemas.microsoft.com/office/drawing/2014/main" id="{545A89E5-A00A-4906-8158-43C7EBDEEA00}"/>
              </a:ext>
            </a:extLst>
          </p:cNvPr>
          <p:cNvSpPr/>
          <p:nvPr/>
        </p:nvSpPr>
        <p:spPr>
          <a:xfrm>
            <a:off x="705962" y="2145508"/>
            <a:ext cx="3615194" cy="3416320"/>
          </a:xfrm>
          <a:prstGeom prst="rect">
            <a:avLst/>
          </a:prstGeom>
        </p:spPr>
        <p:txBody>
          <a:bodyPr wrap="square">
            <a:spAutoFit/>
          </a:bodyPr>
          <a:lstStyle/>
          <a:p>
            <a:r>
              <a:rPr lang="en-GB" sz="2400" i="1" dirty="0">
                <a:latin typeface="Arial" panose="020B0604020202020204" pitchFamily="34" charset="0"/>
                <a:ea typeface="Verdana" panose="020B0604030504040204" pitchFamily="34" charset="0"/>
              </a:rPr>
              <a:t>Aisha has a friend called </a:t>
            </a:r>
            <a:r>
              <a:rPr lang="en-GB" sz="2400" i="1" dirty="0" err="1">
                <a:latin typeface="Arial" panose="020B0604020202020204" pitchFamily="34" charset="0"/>
                <a:ea typeface="Verdana" panose="020B0604030504040204" pitchFamily="34" charset="0"/>
              </a:rPr>
              <a:t>Zuzanna</a:t>
            </a:r>
            <a:r>
              <a:rPr lang="en-GB" sz="2400" i="1" dirty="0">
                <a:latin typeface="Arial" panose="020B0604020202020204" pitchFamily="34" charset="0"/>
                <a:ea typeface="Verdana" panose="020B0604030504040204" pitchFamily="34" charset="0"/>
              </a:rPr>
              <a:t>. </a:t>
            </a:r>
            <a:r>
              <a:rPr lang="en-GB" sz="2400" i="1" dirty="0" err="1" smtClean="0">
                <a:latin typeface="Arial" panose="020B0604020202020204" pitchFamily="34" charset="0"/>
                <a:ea typeface="Verdana" panose="020B0604030504040204" pitchFamily="34" charset="0"/>
              </a:rPr>
              <a:t>Zuzanna’s</a:t>
            </a:r>
            <a:r>
              <a:rPr lang="en-GB" sz="2400" i="1" dirty="0" smtClean="0">
                <a:latin typeface="Arial" panose="020B0604020202020204" pitchFamily="34" charset="0"/>
                <a:ea typeface="Verdana" panose="020B0604030504040204" pitchFamily="34" charset="0"/>
              </a:rPr>
              <a:t> </a:t>
            </a:r>
            <a:r>
              <a:rPr lang="en-GB" sz="2400" i="1" dirty="0">
                <a:latin typeface="Arial" panose="020B0604020202020204" pitchFamily="34" charset="0"/>
                <a:ea typeface="Verdana" panose="020B0604030504040204" pitchFamily="34" charset="0"/>
              </a:rPr>
              <a:t>granny died a month </a:t>
            </a:r>
            <a:r>
              <a:rPr lang="en-GB" sz="2400" i="1" dirty="0" err="1" smtClean="0">
                <a:latin typeface="Arial" panose="020B0604020202020204" pitchFamily="34" charset="0"/>
                <a:ea typeface="Verdana" panose="020B0604030504040204" pitchFamily="34" charset="0"/>
              </a:rPr>
              <a:t>ago.The</a:t>
            </a:r>
            <a:r>
              <a:rPr lang="en-GB" sz="2400" i="1" dirty="0" smtClean="0">
                <a:latin typeface="Arial" panose="020B0604020202020204" pitchFamily="34" charset="0"/>
                <a:ea typeface="Verdana" panose="020B0604030504040204" pitchFamily="34" charset="0"/>
              </a:rPr>
              <a:t> </a:t>
            </a:r>
            <a:r>
              <a:rPr lang="en-GB" sz="2400" i="1" dirty="0">
                <a:latin typeface="Arial" panose="020B0604020202020204" pitchFamily="34" charset="0"/>
                <a:ea typeface="Verdana" panose="020B0604030504040204" pitchFamily="34" charset="0"/>
              </a:rPr>
              <a:t>funeral was in Poland and </a:t>
            </a:r>
            <a:r>
              <a:rPr lang="en-GB" sz="2400" i="1" dirty="0" err="1">
                <a:latin typeface="Arial" panose="020B0604020202020204" pitchFamily="34" charset="0"/>
                <a:ea typeface="Verdana" panose="020B0604030504040204" pitchFamily="34" charset="0"/>
              </a:rPr>
              <a:t>Zuzanna</a:t>
            </a:r>
            <a:r>
              <a:rPr lang="en-GB" sz="2400" i="1" dirty="0">
                <a:latin typeface="Arial" panose="020B0604020202020204" pitchFamily="34" charset="0"/>
                <a:ea typeface="Verdana" panose="020B0604030504040204" pitchFamily="34" charset="0"/>
              </a:rPr>
              <a:t> did not go. Aisha notices that </a:t>
            </a:r>
            <a:r>
              <a:rPr lang="en-GB" sz="2400" i="1" dirty="0" err="1">
                <a:latin typeface="Arial" panose="020B0604020202020204" pitchFamily="34" charset="0"/>
                <a:ea typeface="Verdana" panose="020B0604030504040204" pitchFamily="34" charset="0"/>
              </a:rPr>
              <a:t>Zuzanna</a:t>
            </a:r>
            <a:r>
              <a:rPr lang="en-GB" sz="2400" i="1" dirty="0">
                <a:latin typeface="Arial" panose="020B0604020202020204" pitchFamily="34" charset="0"/>
                <a:ea typeface="Verdana" panose="020B0604030504040204" pitchFamily="34" charset="0"/>
              </a:rPr>
              <a:t> is by herself in the playground and looks very sad. </a:t>
            </a:r>
          </a:p>
        </p:txBody>
      </p:sp>
      <p:sp>
        <p:nvSpPr>
          <p:cNvPr id="11" name="TextBox 10">
            <a:extLst>
              <a:ext uri="{FF2B5EF4-FFF2-40B4-BE49-F238E27FC236}">
                <a16:creationId xmlns:a16="http://schemas.microsoft.com/office/drawing/2014/main" id="{40F7EC4B-CA94-485D-A6AE-320BA4858454}"/>
              </a:ext>
            </a:extLst>
          </p:cNvPr>
          <p:cNvSpPr txBox="1"/>
          <p:nvPr/>
        </p:nvSpPr>
        <p:spPr>
          <a:xfrm>
            <a:off x="4801007" y="3722090"/>
            <a:ext cx="4261456" cy="1938992"/>
          </a:xfrm>
          <a:prstGeom prst="rect">
            <a:avLst/>
          </a:prstGeom>
          <a:noFill/>
        </p:spPr>
        <p:txBody>
          <a:bodyPr wrap="square" rtlCol="0">
            <a:spAutoFit/>
          </a:bodyPr>
          <a:lstStyle/>
          <a:p>
            <a:r>
              <a:rPr lang="en-GB" sz="2000" dirty="0">
                <a:latin typeface="Arial" panose="020B0604020202020204" pitchFamily="34" charset="0"/>
                <a:ea typeface="Verdana" panose="020B0604030504040204" pitchFamily="34" charset="0"/>
              </a:rPr>
              <a:t>Work with a partner to write a conversation which shows how Aisha supports </a:t>
            </a:r>
            <a:r>
              <a:rPr lang="en-GB" sz="2000" dirty="0" err="1">
                <a:latin typeface="Arial" panose="020B0604020202020204" pitchFamily="34" charset="0"/>
                <a:ea typeface="Verdana" panose="020B0604030504040204" pitchFamily="34" charset="0"/>
              </a:rPr>
              <a:t>Zuzanna</a:t>
            </a:r>
            <a:r>
              <a:rPr lang="en-GB" sz="2000" dirty="0">
                <a:latin typeface="Arial" panose="020B0604020202020204" pitchFamily="34" charset="0"/>
                <a:ea typeface="Verdana" panose="020B0604030504040204" pitchFamily="34" charset="0"/>
              </a:rPr>
              <a:t>.</a:t>
            </a:r>
          </a:p>
          <a:p>
            <a:endParaRPr lang="en-GB" sz="2000" dirty="0">
              <a:latin typeface="Arial" panose="020B0604020202020204" pitchFamily="34" charset="0"/>
              <a:ea typeface="Verdana" panose="020B0604030504040204" pitchFamily="34" charset="0"/>
            </a:endParaRPr>
          </a:p>
          <a:p>
            <a:r>
              <a:rPr lang="en-GB" sz="2000" dirty="0">
                <a:latin typeface="Arial" panose="020B0604020202020204" pitchFamily="34" charset="0"/>
                <a:ea typeface="Verdana" panose="020B0604030504040204" pitchFamily="34" charset="0"/>
              </a:rPr>
              <a:t>Try to use all your learning from the last two lessons. </a:t>
            </a:r>
          </a:p>
        </p:txBody>
      </p:sp>
    </p:spTree>
    <p:extLst>
      <p:ext uri="{BB962C8B-B14F-4D97-AF65-F5344CB8AC3E}">
        <p14:creationId xmlns:p14="http://schemas.microsoft.com/office/powerpoint/2010/main" val="1231172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04048" y="3106040"/>
            <a:ext cx="3960440" cy="2767824"/>
          </a:xfrm>
          <a:prstGeom prst="rect">
            <a:avLst/>
          </a:prstGeom>
        </p:spPr>
      </p:pic>
      <p:sp>
        <p:nvSpPr>
          <p:cNvPr id="2" name="Title 1">
            <a:extLst>
              <a:ext uri="{FF2B5EF4-FFF2-40B4-BE49-F238E27FC236}">
                <a16:creationId xmlns:a16="http://schemas.microsoft.com/office/drawing/2014/main" id="{36FD168D-442B-4ED9-85A6-666A79D07E26}"/>
              </a:ext>
            </a:extLst>
          </p:cNvPr>
          <p:cNvSpPr>
            <a:spLocks noGrp="1"/>
          </p:cNvSpPr>
          <p:nvPr>
            <p:ph type="title" idx="4294967295"/>
          </p:nvPr>
        </p:nvSpPr>
        <p:spPr>
          <a:xfrm>
            <a:off x="498998" y="388536"/>
            <a:ext cx="8093075" cy="993775"/>
          </a:xfrm>
        </p:spPr>
        <p:txBody>
          <a:bodyPr/>
          <a:lstStyle/>
          <a:p>
            <a:r>
              <a:rPr lang="en-GB" b="1" dirty="0"/>
              <a:t>It’s </a:t>
            </a:r>
            <a:r>
              <a:rPr lang="en-GB" b="1" dirty="0" smtClean="0"/>
              <a:t>OK </a:t>
            </a:r>
            <a:r>
              <a:rPr lang="en-GB" b="1" dirty="0"/>
              <a:t>to ask for help</a:t>
            </a:r>
          </a:p>
        </p:txBody>
      </p:sp>
      <p:sp>
        <p:nvSpPr>
          <p:cNvPr id="3" name="Content Placeholder 2">
            <a:extLst>
              <a:ext uri="{FF2B5EF4-FFF2-40B4-BE49-F238E27FC236}">
                <a16:creationId xmlns:a16="http://schemas.microsoft.com/office/drawing/2014/main" id="{553EDDF2-18CF-4175-9AC8-CDAAA7604A84}"/>
              </a:ext>
            </a:extLst>
          </p:cNvPr>
          <p:cNvSpPr>
            <a:spLocks noGrp="1"/>
          </p:cNvSpPr>
          <p:nvPr>
            <p:ph sz="half" idx="4294967295"/>
          </p:nvPr>
        </p:nvSpPr>
        <p:spPr>
          <a:xfrm>
            <a:off x="512521" y="396108"/>
            <a:ext cx="4995583" cy="3752972"/>
          </a:xfrm>
        </p:spPr>
        <p:txBody>
          <a:bodyPr>
            <a:normAutofit fontScale="62500" lnSpcReduction="20000"/>
          </a:bodyPr>
          <a:lstStyle/>
          <a:p>
            <a:endParaRPr lang="en-GB" dirty="0">
              <a:latin typeface="Verdana Pro" panose="020B0604030504040204" pitchFamily="34" charset="0"/>
            </a:endParaRPr>
          </a:p>
          <a:p>
            <a:endParaRPr lang="en-GB" dirty="0">
              <a:latin typeface="Verdana Pro" panose="020B0604030504040204" pitchFamily="34" charset="0"/>
            </a:endParaRPr>
          </a:p>
          <a:p>
            <a:endParaRPr lang="en-GB" dirty="0">
              <a:latin typeface="Verdana Pro" panose="020B0604030504040204" pitchFamily="34" charset="0"/>
            </a:endParaRPr>
          </a:p>
          <a:p>
            <a:endParaRPr lang="en-GB" dirty="0">
              <a:latin typeface="Verdana Pro" panose="020B0604030504040204" pitchFamily="34" charset="0"/>
            </a:endParaRPr>
          </a:p>
          <a:p>
            <a:r>
              <a:rPr lang="en-GB" altLang="en-US" sz="4000" b="1" dirty="0" smtClean="0"/>
              <a:t>If </a:t>
            </a:r>
            <a:r>
              <a:rPr lang="en-GB" altLang="en-US" sz="4000" b="1" dirty="0"/>
              <a:t>you are left with strong feelings or if you have a question, who could you talk to?</a:t>
            </a:r>
          </a:p>
          <a:p>
            <a:endParaRPr lang="en-GB" altLang="en-US" sz="4000" b="1" dirty="0"/>
          </a:p>
          <a:p>
            <a:r>
              <a:rPr lang="en-GB" altLang="en-US" sz="4000" b="1" dirty="0"/>
              <a:t>Who could you talk to in school?</a:t>
            </a:r>
          </a:p>
        </p:txBody>
      </p:sp>
      <p:pic>
        <p:nvPicPr>
          <p:cNvPr id="11" name="Picture 10">
            <a:extLst>
              <a:ext uri="{FF2B5EF4-FFF2-40B4-BE49-F238E27FC236}">
                <a16:creationId xmlns:a16="http://schemas.microsoft.com/office/drawing/2014/main" id="{86B4A5F8-24C3-4CD6-9906-808E918EB4EE}"/>
              </a:ext>
            </a:extLst>
          </p:cNvPr>
          <p:cNvPicPr>
            <a:picLocks noChangeAspect="1"/>
          </p:cNvPicPr>
          <p:nvPr/>
        </p:nvPicPr>
        <p:blipFill>
          <a:blip r:embed="rId3"/>
          <a:stretch>
            <a:fillRect/>
          </a:stretch>
        </p:blipFill>
        <p:spPr>
          <a:xfrm>
            <a:off x="6371913" y="936716"/>
            <a:ext cx="2188706" cy="1514823"/>
          </a:xfrm>
          <a:prstGeom prst="rect">
            <a:avLst/>
          </a:prstGeom>
        </p:spPr>
      </p:pic>
      <p:sp>
        <p:nvSpPr>
          <p:cNvPr id="4" name="TextBox 3">
            <a:extLst>
              <a:ext uri="{FF2B5EF4-FFF2-40B4-BE49-F238E27FC236}">
                <a16:creationId xmlns:a16="http://schemas.microsoft.com/office/drawing/2014/main" id="{21DF39D9-EC74-465B-BFB7-740A51E0A2BF}"/>
              </a:ext>
            </a:extLst>
          </p:cNvPr>
          <p:cNvSpPr txBox="1"/>
          <p:nvPr/>
        </p:nvSpPr>
        <p:spPr>
          <a:xfrm>
            <a:off x="5049185" y="3212976"/>
            <a:ext cx="3843295" cy="2621198"/>
          </a:xfrm>
          <a:prstGeom prst="rect">
            <a:avLst/>
          </a:prstGeom>
          <a:noFill/>
        </p:spPr>
        <p:txBody>
          <a:bodyPr wrap="square" rtlCol="0">
            <a:spAutoFit/>
          </a:bodyPr>
          <a:lstStyle/>
          <a:p>
            <a:r>
              <a:rPr lang="en-GB" dirty="0">
                <a:latin typeface="Arial" panose="020B0604020202020204" pitchFamily="34" charset="0"/>
              </a:rPr>
              <a:t>Contact </a:t>
            </a:r>
            <a:r>
              <a:rPr lang="en-GB" b="1" dirty="0" err="1">
                <a:latin typeface="Arial" panose="020B0604020202020204" pitchFamily="34" charset="0"/>
              </a:rPr>
              <a:t>Childline</a:t>
            </a:r>
            <a:r>
              <a:rPr lang="en-GB" dirty="0">
                <a:latin typeface="Arial" panose="020B0604020202020204" pitchFamily="34" charset="0"/>
              </a:rPr>
              <a:t> or your parent/carer could get in touch with </a:t>
            </a:r>
            <a:r>
              <a:rPr lang="en-GB" b="1" dirty="0" smtClean="0">
                <a:latin typeface="Arial" panose="020B0604020202020204" pitchFamily="34" charset="0"/>
              </a:rPr>
              <a:t>Winston’s </a:t>
            </a:r>
            <a:r>
              <a:rPr lang="en-GB" b="1" dirty="0">
                <a:latin typeface="Arial" panose="020B0604020202020204" pitchFamily="34" charset="0"/>
              </a:rPr>
              <a:t>Wish</a:t>
            </a:r>
            <a:r>
              <a:rPr lang="en-GB" dirty="0" smtClean="0">
                <a:latin typeface="Arial" panose="020B0604020202020204" pitchFamily="34" charset="0"/>
              </a:rPr>
              <a:t>:</a:t>
            </a:r>
          </a:p>
          <a:p>
            <a:r>
              <a:rPr lang="en-GB" dirty="0" smtClean="0">
                <a:latin typeface="Arial" panose="020B0604020202020204" pitchFamily="34" charset="0"/>
              </a:rPr>
              <a:t>By phone: 08088 020 021</a:t>
            </a:r>
          </a:p>
          <a:p>
            <a:r>
              <a:rPr lang="en-US" dirty="0" smtClean="0">
                <a:latin typeface="Arial" panose="020B0604020202020204" pitchFamily="34" charset="0"/>
              </a:rPr>
              <a:t>By email:</a:t>
            </a:r>
            <a:endParaRPr lang="en-GB" dirty="0">
              <a:latin typeface="Arial" panose="020B0604020202020204" pitchFamily="34" charset="0"/>
            </a:endParaRPr>
          </a:p>
          <a:p>
            <a:r>
              <a:rPr lang="en-GB" dirty="0" smtClean="0">
                <a:latin typeface="Arial" panose="020B0604020202020204" pitchFamily="34" charset="0"/>
                <a:hlinkClick r:id="rId4"/>
              </a:rPr>
              <a:t>ask@winstonswish.org</a:t>
            </a:r>
            <a:r>
              <a:rPr lang="en-GB" dirty="0" smtClean="0">
                <a:latin typeface="Arial" panose="020B0604020202020204" pitchFamily="34" charset="0"/>
              </a:rPr>
              <a:t> </a:t>
            </a:r>
          </a:p>
          <a:p>
            <a:r>
              <a:rPr lang="en-GB" dirty="0" smtClean="0">
                <a:latin typeface="Arial" panose="020B0604020202020204" pitchFamily="34" charset="0"/>
              </a:rPr>
              <a:t>By </a:t>
            </a:r>
            <a:r>
              <a:rPr lang="en-GB" dirty="0">
                <a:latin typeface="Arial" panose="020B0604020202020204" pitchFamily="34" charset="0"/>
              </a:rPr>
              <a:t>online </a:t>
            </a:r>
            <a:r>
              <a:rPr lang="en-GB" dirty="0" smtClean="0">
                <a:latin typeface="Arial" panose="020B0604020202020204" pitchFamily="34" charset="0"/>
              </a:rPr>
              <a:t>chat: </a:t>
            </a:r>
            <a:r>
              <a:rPr lang="en-GB" dirty="0" smtClean="0">
                <a:latin typeface="Arial" panose="020B0604020202020204" pitchFamily="34" charset="0"/>
                <a:hlinkClick r:id="rId5"/>
              </a:rPr>
              <a:t>https</a:t>
            </a:r>
            <a:r>
              <a:rPr lang="en-GB" dirty="0">
                <a:latin typeface="Arial" panose="020B0604020202020204" pitchFamily="34" charset="0"/>
                <a:hlinkClick r:id="rId5"/>
              </a:rPr>
              <a:t>://www.winstonswish.org/online-chat/</a:t>
            </a:r>
            <a:r>
              <a:rPr lang="en-GB" dirty="0">
                <a:latin typeface="Arial" panose="020B0604020202020204" pitchFamily="34" charset="0"/>
              </a:rPr>
              <a:t> </a:t>
            </a:r>
          </a:p>
        </p:txBody>
      </p:sp>
      <p:grpSp>
        <p:nvGrpSpPr>
          <p:cNvPr id="5" name="Group 4"/>
          <p:cNvGrpSpPr/>
          <p:nvPr/>
        </p:nvGrpSpPr>
        <p:grpSpPr>
          <a:xfrm>
            <a:off x="1583668" y="4181646"/>
            <a:ext cx="1944215" cy="1449650"/>
            <a:chOff x="1583668" y="4181646"/>
            <a:chExt cx="1944215" cy="1449650"/>
          </a:xfrm>
        </p:grpSpPr>
        <p:sp>
          <p:nvSpPr>
            <p:cNvPr id="8" name="Oval Callout 7"/>
            <p:cNvSpPr/>
            <p:nvPr/>
          </p:nvSpPr>
          <p:spPr>
            <a:xfrm>
              <a:off x="1583668" y="4181646"/>
              <a:ext cx="1944215" cy="1449650"/>
            </a:xfrm>
            <a:prstGeom prst="wedgeEllipseCallout">
              <a:avLst>
                <a:gd name="adj1" fmla="val -47145"/>
                <a:gd name="adj2" fmla="val 74390"/>
              </a:avLst>
            </a:prstGeom>
            <a:solidFill>
              <a:srgbClr val="FFC36E"/>
            </a:solidFill>
            <a:ln>
              <a:solidFill>
                <a:srgbClr val="FFC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907703" y="4306306"/>
              <a:ext cx="1296144" cy="1200329"/>
            </a:xfrm>
            <a:prstGeom prst="rect">
              <a:avLst/>
            </a:prstGeom>
            <a:noFill/>
          </p:spPr>
          <p:txBody>
            <a:bodyPr wrap="square" rtlCol="0">
              <a:spAutoFit/>
            </a:bodyPr>
            <a:lstStyle/>
            <a:p>
              <a:pPr algn="ctr"/>
              <a:r>
                <a:rPr lang="en-GB" sz="1200" dirty="0" smtClean="0">
                  <a:latin typeface="Arial" panose="020B0604020202020204" pitchFamily="34" charset="0"/>
                </a:rPr>
                <a:t>“</a:t>
              </a:r>
              <a:r>
                <a:rPr lang="en-GB" sz="1200" b="1" dirty="0" smtClean="0">
                  <a:latin typeface="Arial" panose="020B0604020202020204" pitchFamily="34" charset="0"/>
                </a:rPr>
                <a:t>We can talk with someone about anything, even if it feels awful or small”</a:t>
              </a:r>
              <a:endParaRPr lang="en-GB" sz="1200" b="1" dirty="0">
                <a:latin typeface="Arial" panose="020B0604020202020204" pitchFamily="34" charset="0"/>
              </a:endParaRPr>
            </a:p>
          </p:txBody>
        </p:sp>
      </p:grpSp>
    </p:spTree>
    <p:extLst>
      <p:ext uri="{BB962C8B-B14F-4D97-AF65-F5344CB8AC3E}">
        <p14:creationId xmlns:p14="http://schemas.microsoft.com/office/powerpoint/2010/main" val="3121234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rot="5628013">
            <a:off x="3295002" y="5326463"/>
            <a:ext cx="518205" cy="451143"/>
          </a:xfrm>
          <a:prstGeom prst="rect">
            <a:avLst/>
          </a:prstGeom>
        </p:spPr>
      </p:pic>
      <p:sp>
        <p:nvSpPr>
          <p:cNvPr id="21" name="Cloud 20"/>
          <p:cNvSpPr/>
          <p:nvPr/>
        </p:nvSpPr>
        <p:spPr>
          <a:xfrm>
            <a:off x="3311856" y="5605419"/>
            <a:ext cx="559629" cy="525540"/>
          </a:xfrm>
          <a:prstGeom prst="cloud">
            <a:avLst/>
          </a:prstGeom>
          <a:solidFill>
            <a:srgbClr val="F58273"/>
          </a:solidFill>
          <a:ln>
            <a:solidFill>
              <a:srgbClr val="F582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3387932" y="5672697"/>
            <a:ext cx="525161" cy="369332"/>
          </a:xfrm>
          <a:prstGeom prst="rect">
            <a:avLst/>
          </a:prstGeom>
          <a:noFill/>
        </p:spPr>
        <p:txBody>
          <a:bodyPr wrap="square" rtlCol="0">
            <a:spAutoFit/>
          </a:bodyPr>
          <a:lstStyle/>
          <a:p>
            <a:r>
              <a:rPr lang="en-GB" sz="900" dirty="0" smtClean="0">
                <a:solidFill>
                  <a:schemeClr val="bg1"/>
                </a:solidFill>
                <a:latin typeface="Arial" panose="020B0604020202020204" pitchFamily="34" charset="0"/>
              </a:rPr>
              <a:t>Start here</a:t>
            </a:r>
            <a:endParaRPr lang="en-GB" sz="900" dirty="0">
              <a:solidFill>
                <a:schemeClr val="bg1"/>
              </a:solidFill>
              <a:latin typeface="Arial" panose="020B0604020202020204" pitchFamily="34" charset="0"/>
            </a:endParaRPr>
          </a:p>
        </p:txBody>
      </p:sp>
      <p:sp>
        <p:nvSpPr>
          <p:cNvPr id="2" name="Title 1"/>
          <p:cNvSpPr>
            <a:spLocks noGrp="1"/>
          </p:cNvSpPr>
          <p:nvPr>
            <p:ph type="title" idx="4294967295"/>
          </p:nvPr>
        </p:nvSpPr>
        <p:spPr>
          <a:xfrm>
            <a:off x="441810" y="548680"/>
            <a:ext cx="8473086" cy="994172"/>
          </a:xfrm>
        </p:spPr>
        <p:txBody>
          <a:bodyPr/>
          <a:lstStyle/>
          <a:p>
            <a:r>
              <a:rPr lang="en-GB" dirty="0"/>
              <a:t>Let’s do some calming breathing to finish our lesson </a:t>
            </a:r>
          </a:p>
        </p:txBody>
      </p:sp>
      <p:sp>
        <p:nvSpPr>
          <p:cNvPr id="3" name="Content Placeholder 2"/>
          <p:cNvSpPr>
            <a:spLocks noGrp="1"/>
          </p:cNvSpPr>
          <p:nvPr>
            <p:ph sz="half" idx="4294967295"/>
          </p:nvPr>
        </p:nvSpPr>
        <p:spPr>
          <a:xfrm>
            <a:off x="471708" y="1988840"/>
            <a:ext cx="4025945" cy="648072"/>
          </a:xfrm>
        </p:spPr>
        <p:txBody>
          <a:bodyPr/>
          <a:lstStyle/>
          <a:p>
            <a:pPr marL="0" indent="0">
              <a:buNone/>
            </a:pPr>
            <a:r>
              <a:rPr lang="en-GB" sz="2800" dirty="0"/>
              <a:t>Relaxation activity</a:t>
            </a:r>
          </a:p>
        </p:txBody>
      </p:sp>
      <p:sp>
        <p:nvSpPr>
          <p:cNvPr id="4" name="Rectangle 3"/>
          <p:cNvSpPr/>
          <p:nvPr/>
        </p:nvSpPr>
        <p:spPr>
          <a:xfrm>
            <a:off x="1115616" y="3212976"/>
            <a:ext cx="2304256" cy="223224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691680" y="2805316"/>
            <a:ext cx="1728192" cy="369332"/>
          </a:xfrm>
          <a:prstGeom prst="rect">
            <a:avLst/>
          </a:prstGeom>
          <a:noFill/>
        </p:spPr>
        <p:txBody>
          <a:bodyPr wrap="square" rtlCol="0">
            <a:spAutoFit/>
          </a:bodyPr>
          <a:lstStyle/>
          <a:p>
            <a:r>
              <a:rPr lang="en-GB" b="1" dirty="0" smtClean="0">
                <a:latin typeface="Arial" panose="020B0604020202020204" pitchFamily="34" charset="0"/>
              </a:rPr>
              <a:t>Hold for 4</a:t>
            </a:r>
            <a:endParaRPr lang="en-GB" b="1" dirty="0">
              <a:latin typeface="Arial" panose="020B0604020202020204" pitchFamily="34" charset="0"/>
            </a:endParaRPr>
          </a:p>
        </p:txBody>
      </p:sp>
      <p:sp>
        <p:nvSpPr>
          <p:cNvPr id="8" name="TextBox 7"/>
          <p:cNvSpPr txBox="1"/>
          <p:nvPr/>
        </p:nvSpPr>
        <p:spPr>
          <a:xfrm rot="10800000">
            <a:off x="1259632" y="5552035"/>
            <a:ext cx="1728192" cy="369332"/>
          </a:xfrm>
          <a:prstGeom prst="rect">
            <a:avLst/>
          </a:prstGeom>
          <a:noFill/>
        </p:spPr>
        <p:txBody>
          <a:bodyPr wrap="square" rtlCol="0">
            <a:spAutoFit/>
          </a:bodyPr>
          <a:lstStyle/>
          <a:p>
            <a:r>
              <a:rPr lang="en-GB" b="1" dirty="0" smtClean="0">
                <a:latin typeface="Arial" panose="020B0604020202020204" pitchFamily="34" charset="0"/>
              </a:rPr>
              <a:t>Hold for 4</a:t>
            </a:r>
            <a:endParaRPr lang="en-GB" b="1" dirty="0">
              <a:latin typeface="Arial" panose="020B0604020202020204" pitchFamily="34" charset="0"/>
            </a:endParaRPr>
          </a:p>
        </p:txBody>
      </p:sp>
      <p:sp>
        <p:nvSpPr>
          <p:cNvPr id="9" name="TextBox 8"/>
          <p:cNvSpPr txBox="1"/>
          <p:nvPr/>
        </p:nvSpPr>
        <p:spPr>
          <a:xfrm rot="5400000">
            <a:off x="2625530" y="4199270"/>
            <a:ext cx="2122577" cy="369332"/>
          </a:xfrm>
          <a:prstGeom prst="rect">
            <a:avLst/>
          </a:prstGeom>
          <a:noFill/>
        </p:spPr>
        <p:txBody>
          <a:bodyPr wrap="square" rtlCol="0">
            <a:spAutoFit/>
          </a:bodyPr>
          <a:lstStyle/>
          <a:p>
            <a:r>
              <a:rPr lang="en-GB" b="1" dirty="0" smtClean="0">
                <a:latin typeface="Arial" panose="020B0604020202020204" pitchFamily="34" charset="0"/>
              </a:rPr>
              <a:t>Breathe in for 4</a:t>
            </a:r>
            <a:endParaRPr lang="en-GB" b="1" dirty="0">
              <a:latin typeface="Arial" panose="020B0604020202020204" pitchFamily="34" charset="0"/>
            </a:endParaRPr>
          </a:p>
        </p:txBody>
      </p:sp>
      <p:sp>
        <p:nvSpPr>
          <p:cNvPr id="10" name="TextBox 9"/>
          <p:cNvSpPr txBox="1"/>
          <p:nvPr/>
        </p:nvSpPr>
        <p:spPr>
          <a:xfrm rot="16200000">
            <a:off x="-267454" y="4014358"/>
            <a:ext cx="2232248" cy="369332"/>
          </a:xfrm>
          <a:prstGeom prst="rect">
            <a:avLst/>
          </a:prstGeom>
          <a:noFill/>
        </p:spPr>
        <p:txBody>
          <a:bodyPr wrap="square" rtlCol="0">
            <a:spAutoFit/>
          </a:bodyPr>
          <a:lstStyle/>
          <a:p>
            <a:r>
              <a:rPr lang="en-GB" b="1" dirty="0" smtClean="0">
                <a:latin typeface="Arial" panose="020B0604020202020204" pitchFamily="34" charset="0"/>
              </a:rPr>
              <a:t>Breathe out for 4</a:t>
            </a:r>
            <a:endParaRPr lang="en-GB" b="1" dirty="0">
              <a:latin typeface="Arial" panose="020B0604020202020204" pitchFamily="34" charset="0"/>
            </a:endParaRPr>
          </a:p>
        </p:txBody>
      </p:sp>
      <p:sp>
        <p:nvSpPr>
          <p:cNvPr id="17" name="Bent Arrow 16"/>
          <p:cNvSpPr/>
          <p:nvPr/>
        </p:nvSpPr>
        <p:spPr>
          <a:xfrm rot="16602951" flipH="1">
            <a:off x="815932" y="2713775"/>
            <a:ext cx="527099" cy="672977"/>
          </a:xfrm>
          <a:prstGeom prst="bentArrow">
            <a:avLst>
              <a:gd name="adj1" fmla="val 25000"/>
              <a:gd name="adj2" fmla="val 25000"/>
              <a:gd name="adj3" fmla="val 25000"/>
              <a:gd name="adj4" fmla="val 75000"/>
            </a:avLst>
          </a:prstGeom>
          <a:solidFill>
            <a:srgbClr val="70CEEA"/>
          </a:solidFill>
          <a:ln>
            <a:solidFill>
              <a:srgbClr val="70C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Bent Arrow 17"/>
          <p:cNvSpPr/>
          <p:nvPr/>
        </p:nvSpPr>
        <p:spPr>
          <a:xfrm flipH="1">
            <a:off x="3311856" y="2888483"/>
            <a:ext cx="412864" cy="388834"/>
          </a:xfrm>
          <a:prstGeom prst="bentArrow">
            <a:avLst>
              <a:gd name="adj1" fmla="val 25000"/>
              <a:gd name="adj2" fmla="val 25000"/>
              <a:gd name="adj3" fmla="val 25000"/>
              <a:gd name="adj4" fmla="val 75000"/>
            </a:avLst>
          </a:prstGeom>
          <a:solidFill>
            <a:srgbClr val="70CEEA"/>
          </a:solidFill>
          <a:ln>
            <a:solidFill>
              <a:srgbClr val="70C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Bent Arrow 19"/>
          <p:cNvSpPr/>
          <p:nvPr/>
        </p:nvSpPr>
        <p:spPr>
          <a:xfrm rot="11368900" flipH="1">
            <a:off x="787886" y="5391199"/>
            <a:ext cx="493513" cy="428441"/>
          </a:xfrm>
          <a:prstGeom prst="bentArrow">
            <a:avLst>
              <a:gd name="adj1" fmla="val 25000"/>
              <a:gd name="adj2" fmla="val 25000"/>
              <a:gd name="adj3" fmla="val 25000"/>
              <a:gd name="adj4" fmla="val 75000"/>
            </a:avLst>
          </a:prstGeom>
          <a:solidFill>
            <a:srgbClr val="70CEEA"/>
          </a:solidFill>
          <a:ln>
            <a:solidFill>
              <a:srgbClr val="70CE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457" y="3172556"/>
            <a:ext cx="3568641" cy="2379478"/>
          </a:xfrm>
          <a:prstGeom prst="rect">
            <a:avLst/>
          </a:prstGeom>
        </p:spPr>
      </p:pic>
    </p:spTree>
    <p:extLst>
      <p:ext uri="{BB962C8B-B14F-4D97-AF65-F5344CB8AC3E}">
        <p14:creationId xmlns:p14="http://schemas.microsoft.com/office/powerpoint/2010/main" val="1670084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018A-83E4-40C2-B992-AC333FAC03AB}"/>
              </a:ext>
            </a:extLst>
          </p:cNvPr>
          <p:cNvSpPr>
            <a:spLocks noGrp="1"/>
          </p:cNvSpPr>
          <p:nvPr>
            <p:ph type="title"/>
          </p:nvPr>
        </p:nvSpPr>
        <p:spPr>
          <a:xfrm>
            <a:off x="467544" y="223615"/>
            <a:ext cx="8229600" cy="1143000"/>
          </a:xfrm>
        </p:spPr>
        <p:txBody>
          <a:bodyPr/>
          <a:lstStyle/>
          <a:p>
            <a:r>
              <a:rPr lang="en-GB" dirty="0">
                <a:solidFill>
                  <a:schemeClr val="bg1"/>
                </a:solidFill>
              </a:rPr>
              <a:t>Three good things</a:t>
            </a:r>
          </a:p>
        </p:txBody>
      </p:sp>
      <p:pic>
        <p:nvPicPr>
          <p:cNvPr id="5" name="Content Placeholder 4">
            <a:extLst>
              <a:ext uri="{FF2B5EF4-FFF2-40B4-BE49-F238E27FC236}">
                <a16:creationId xmlns:a16="http://schemas.microsoft.com/office/drawing/2014/main" id="{74BA3834-8BF6-4D58-9695-0B1AE3BCB8B9}"/>
              </a:ext>
            </a:extLst>
          </p:cNvPr>
          <p:cNvPicPr>
            <a:picLocks noGrp="1" noChangeAspect="1"/>
          </p:cNvPicPr>
          <p:nvPr>
            <p:ph sz="half" idx="1"/>
          </p:nvPr>
        </p:nvPicPr>
        <p:blipFill>
          <a:blip r:embed="rId2"/>
          <a:stretch>
            <a:fillRect/>
          </a:stretch>
        </p:blipFill>
        <p:spPr>
          <a:xfrm>
            <a:off x="611560" y="3871248"/>
            <a:ext cx="3583592" cy="1684620"/>
          </a:xfrm>
          <a:prstGeom prst="rect">
            <a:avLst/>
          </a:prstGeom>
        </p:spPr>
      </p:pic>
      <p:sp>
        <p:nvSpPr>
          <p:cNvPr id="4" name="Content Placeholder 3">
            <a:extLst>
              <a:ext uri="{FF2B5EF4-FFF2-40B4-BE49-F238E27FC236}">
                <a16:creationId xmlns:a16="http://schemas.microsoft.com/office/drawing/2014/main" id="{FEA35758-881F-420D-9540-22F64ADE0ABD}"/>
              </a:ext>
            </a:extLst>
          </p:cNvPr>
          <p:cNvSpPr>
            <a:spLocks noGrp="1"/>
          </p:cNvSpPr>
          <p:nvPr>
            <p:ph sz="half" idx="2"/>
          </p:nvPr>
        </p:nvSpPr>
        <p:spPr>
          <a:xfrm>
            <a:off x="4648200" y="1628800"/>
            <a:ext cx="4316288" cy="4392488"/>
          </a:xfrm>
        </p:spPr>
        <p:txBody>
          <a:bodyPr>
            <a:normAutofit fontScale="92500"/>
          </a:bodyPr>
          <a:lstStyle/>
          <a:p>
            <a:pPr marL="0" indent="0">
              <a:buNone/>
            </a:pPr>
            <a:r>
              <a:rPr lang="en-GB" dirty="0"/>
              <a:t>Michael Rosen talks about thinking about something positive that has happened each day as part of his coping strategy</a:t>
            </a:r>
            <a:r>
              <a:rPr lang="en-GB" dirty="0" smtClean="0"/>
              <a:t>.</a:t>
            </a:r>
          </a:p>
          <a:p>
            <a:pPr marL="0" indent="0">
              <a:buNone/>
            </a:pPr>
            <a:endParaRPr lang="en-GB" dirty="0"/>
          </a:p>
          <a:p>
            <a:pPr marL="0" indent="0">
              <a:buNone/>
            </a:pPr>
            <a:r>
              <a:rPr lang="en-GB" dirty="0"/>
              <a:t>Scientists have found out that feeling grateful </a:t>
            </a:r>
            <a:r>
              <a:rPr lang="en-GB" dirty="0" smtClean="0"/>
              <a:t>can </a:t>
            </a:r>
            <a:r>
              <a:rPr lang="en-GB" dirty="0"/>
              <a:t>help us to grow our well-being and feel happier.</a:t>
            </a:r>
          </a:p>
        </p:txBody>
      </p:sp>
      <p:pic>
        <p:nvPicPr>
          <p:cNvPr id="6" name="Picture 5">
            <a:extLst>
              <a:ext uri="{FF2B5EF4-FFF2-40B4-BE49-F238E27FC236}">
                <a16:creationId xmlns:a16="http://schemas.microsoft.com/office/drawing/2014/main" id="{2248D43A-4C39-4EB8-B026-1C3D4034CC33}"/>
              </a:ext>
            </a:extLst>
          </p:cNvPr>
          <p:cNvPicPr>
            <a:picLocks noChangeAspect="1"/>
          </p:cNvPicPr>
          <p:nvPr/>
        </p:nvPicPr>
        <p:blipFill>
          <a:blip r:embed="rId3"/>
          <a:stretch>
            <a:fillRect/>
          </a:stretch>
        </p:blipFill>
        <p:spPr>
          <a:xfrm>
            <a:off x="611560" y="1772816"/>
            <a:ext cx="3581286" cy="1836247"/>
          </a:xfrm>
          <a:prstGeom prst="rect">
            <a:avLst/>
          </a:prstGeom>
        </p:spPr>
      </p:pic>
    </p:spTree>
    <p:extLst>
      <p:ext uri="{BB962C8B-B14F-4D97-AF65-F5344CB8AC3E}">
        <p14:creationId xmlns:p14="http://schemas.microsoft.com/office/powerpoint/2010/main" val="1137508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80FEB-918D-4A29-9107-32FC597C84CB}"/>
              </a:ext>
            </a:extLst>
          </p:cNvPr>
          <p:cNvSpPr>
            <a:spLocks noGrp="1"/>
          </p:cNvSpPr>
          <p:nvPr>
            <p:ph type="title"/>
          </p:nvPr>
        </p:nvSpPr>
        <p:spPr>
          <a:xfrm>
            <a:off x="502605" y="398030"/>
            <a:ext cx="8229600" cy="1143000"/>
          </a:xfrm>
        </p:spPr>
        <p:txBody>
          <a:bodyPr/>
          <a:lstStyle/>
          <a:p>
            <a:r>
              <a:rPr lang="en-GB" dirty="0"/>
              <a:t>Lesson 2</a:t>
            </a:r>
          </a:p>
        </p:txBody>
      </p:sp>
      <p:sp>
        <p:nvSpPr>
          <p:cNvPr id="3" name="Content Placeholder 2">
            <a:extLst>
              <a:ext uri="{FF2B5EF4-FFF2-40B4-BE49-F238E27FC236}">
                <a16:creationId xmlns:a16="http://schemas.microsoft.com/office/drawing/2014/main" id="{F630690A-1101-4B6D-8726-7E1896A2CE23}"/>
              </a:ext>
            </a:extLst>
          </p:cNvPr>
          <p:cNvSpPr>
            <a:spLocks noGrp="1"/>
          </p:cNvSpPr>
          <p:nvPr>
            <p:ph idx="1"/>
          </p:nvPr>
        </p:nvSpPr>
        <p:spPr>
          <a:xfrm>
            <a:off x="502605" y="1772816"/>
            <a:ext cx="8717942" cy="3263504"/>
          </a:xfrm>
        </p:spPr>
        <p:txBody>
          <a:bodyPr/>
          <a:lstStyle/>
          <a:p>
            <a:pPr marL="0" indent="0">
              <a:buNone/>
            </a:pPr>
            <a:r>
              <a:rPr lang="en-GB" dirty="0"/>
              <a:t>Our learning question:</a:t>
            </a:r>
          </a:p>
          <a:p>
            <a:endParaRPr lang="en-GB" dirty="0"/>
          </a:p>
          <a:p>
            <a:pPr marL="0" indent="0">
              <a:buNone/>
            </a:pPr>
            <a:r>
              <a:rPr lang="en-GB" sz="2700" dirty="0"/>
              <a:t>How can we handle our feelings about loss?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3746825"/>
            <a:ext cx="1454663" cy="1821582"/>
          </a:xfrm>
          <a:prstGeom prst="rect">
            <a:avLst/>
          </a:prstGeom>
        </p:spPr>
      </p:pic>
      <p:sp>
        <p:nvSpPr>
          <p:cNvPr id="10" name="Heart 9"/>
          <p:cNvSpPr/>
          <p:nvPr/>
        </p:nvSpPr>
        <p:spPr>
          <a:xfrm>
            <a:off x="3698527" y="3962512"/>
            <a:ext cx="1512168" cy="1512168"/>
          </a:xfrm>
          <a:prstGeom prst="heart">
            <a:avLst/>
          </a:prstGeom>
          <a:solidFill>
            <a:srgbClr val="F58273"/>
          </a:solidFill>
          <a:ln>
            <a:solidFill>
              <a:srgbClr val="F582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2513" y="3816376"/>
            <a:ext cx="1812435" cy="1804439"/>
          </a:xfrm>
          <a:prstGeom prst="rect">
            <a:avLst/>
          </a:prstGeom>
        </p:spPr>
      </p:pic>
      <p:sp>
        <p:nvSpPr>
          <p:cNvPr id="12" name="TextBox 11"/>
          <p:cNvSpPr txBox="1"/>
          <p:nvPr/>
        </p:nvSpPr>
        <p:spPr>
          <a:xfrm>
            <a:off x="7543781" y="34"/>
            <a:ext cx="1008112" cy="1938992"/>
          </a:xfrm>
          <a:prstGeom prst="rect">
            <a:avLst/>
          </a:prstGeom>
          <a:noFill/>
        </p:spPr>
        <p:txBody>
          <a:bodyPr wrap="square" rtlCol="0">
            <a:spAutoFit/>
          </a:bodyPr>
          <a:lstStyle/>
          <a:p>
            <a:r>
              <a:rPr lang="en-GB" sz="12000" b="1" dirty="0" smtClean="0">
                <a:solidFill>
                  <a:srgbClr val="70CEEA"/>
                </a:solidFill>
                <a:latin typeface="Arial" panose="020B0604020202020204" pitchFamily="34" charset="0"/>
              </a:rPr>
              <a:t>?</a:t>
            </a:r>
            <a:endParaRPr lang="en-GB" sz="12000" b="1" dirty="0">
              <a:solidFill>
                <a:srgbClr val="70CEEA"/>
              </a:solidFill>
              <a:latin typeface="Arial" panose="020B0604020202020204" pitchFamily="34" charset="0"/>
            </a:endParaRPr>
          </a:p>
        </p:txBody>
      </p:sp>
    </p:spTree>
    <p:extLst>
      <p:ext uri="{BB962C8B-B14F-4D97-AF65-F5344CB8AC3E}">
        <p14:creationId xmlns:p14="http://schemas.microsoft.com/office/powerpoint/2010/main" val="3317702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387849" y="692696"/>
            <a:ext cx="7886700" cy="994172"/>
          </a:xfrm>
        </p:spPr>
        <p:txBody>
          <a:bodyPr/>
          <a:lstStyle/>
          <a:p>
            <a:r>
              <a:rPr lang="en-GB" sz="4000" dirty="0">
                <a:ea typeface="Verdana" panose="020B0604030504040204" pitchFamily="34" charset="0"/>
              </a:rPr>
              <a:t>How can we make sure everyone feels safe and valued in this lesson?</a:t>
            </a:r>
          </a:p>
        </p:txBody>
      </p:sp>
      <p:sp>
        <p:nvSpPr>
          <p:cNvPr id="8" name="Content Placeholder 7"/>
          <p:cNvSpPr>
            <a:spLocks noGrp="1"/>
          </p:cNvSpPr>
          <p:nvPr>
            <p:ph sz="half" idx="4294967295"/>
          </p:nvPr>
        </p:nvSpPr>
        <p:spPr>
          <a:xfrm>
            <a:off x="463878" y="2088961"/>
            <a:ext cx="4468162" cy="4364375"/>
          </a:xfrm>
        </p:spPr>
        <p:txBody>
          <a:bodyPr>
            <a:normAutofit fontScale="55000" lnSpcReduction="20000"/>
          </a:bodyPr>
          <a:lstStyle/>
          <a:p>
            <a:endParaRPr lang="en-GB" dirty="0"/>
          </a:p>
          <a:p>
            <a:r>
              <a:rPr lang="en-GB" sz="3300" dirty="0"/>
              <a:t>Confidentiality</a:t>
            </a:r>
          </a:p>
          <a:p>
            <a:r>
              <a:rPr lang="en-GB" sz="3300" dirty="0">
                <a:ea typeface="Calibri" panose="020F0502020204030204" pitchFamily="34" charset="0"/>
              </a:rPr>
              <a:t>Listen to each other</a:t>
            </a:r>
          </a:p>
          <a:p>
            <a:r>
              <a:rPr lang="en-GB" sz="3300" dirty="0"/>
              <a:t>Remember that everyone has the right to be heard and their opinion/beliefs respected</a:t>
            </a:r>
            <a:endParaRPr lang="en-GB" sz="3300" dirty="0">
              <a:ea typeface="Calibri" panose="020F0502020204030204" pitchFamily="34" charset="0"/>
            </a:endParaRPr>
          </a:p>
          <a:p>
            <a:r>
              <a:rPr lang="en-GB" sz="3300" dirty="0">
                <a:ea typeface="Calibri" panose="020F0502020204030204" pitchFamily="34" charset="0"/>
              </a:rPr>
              <a:t>Ask a question if you feel confused</a:t>
            </a:r>
          </a:p>
          <a:p>
            <a:r>
              <a:rPr lang="en-GB" sz="3300" dirty="0">
                <a:ea typeface="Calibri" panose="020F0502020204030204" pitchFamily="34" charset="0"/>
              </a:rPr>
              <a:t>Ensure everyone has their chance to speak and avoid comments that may be harmful to others</a:t>
            </a:r>
          </a:p>
          <a:p>
            <a:r>
              <a:rPr lang="en-GB" sz="3300" dirty="0"/>
              <a:t>We have the right to pass </a:t>
            </a:r>
          </a:p>
          <a:p>
            <a:r>
              <a:rPr lang="en-GB" sz="3300" dirty="0">
                <a:ea typeface="Calibri" panose="020F0502020204030204" pitchFamily="34" charset="0"/>
              </a:rPr>
              <a:t>Be kind and respectful to anyone who does share feelings or thoughts today</a:t>
            </a:r>
          </a:p>
          <a:p>
            <a:pPr marL="0" indent="0">
              <a:buNone/>
            </a:pPr>
            <a:r>
              <a:rPr lang="en-GB" sz="2900" dirty="0"/>
              <a:t/>
            </a:r>
            <a:br>
              <a:rPr lang="en-GB" sz="2900" dirty="0"/>
            </a:br>
            <a:endParaRPr lang="en-GB" sz="2900" dirty="0"/>
          </a:p>
        </p:txBody>
      </p:sp>
      <p:pic>
        <p:nvPicPr>
          <p:cNvPr id="11" name="Picture 10">
            <a:extLst>
              <a:ext uri="{FF2B5EF4-FFF2-40B4-BE49-F238E27FC236}">
                <a16:creationId xmlns:a16="http://schemas.microsoft.com/office/drawing/2014/main" id="{EC3D4739-0335-4410-B988-5148BDD223D0}"/>
              </a:ext>
            </a:extLst>
          </p:cNvPr>
          <p:cNvPicPr>
            <a:picLocks noChangeAspect="1"/>
          </p:cNvPicPr>
          <p:nvPr/>
        </p:nvPicPr>
        <p:blipFill>
          <a:blip r:embed="rId2"/>
          <a:stretch>
            <a:fillRect/>
          </a:stretch>
        </p:blipFill>
        <p:spPr>
          <a:xfrm>
            <a:off x="6349106" y="4271148"/>
            <a:ext cx="1451502" cy="153473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79" y="1953933"/>
            <a:ext cx="3565557" cy="2140225"/>
          </a:xfrm>
          <a:prstGeom prst="rect">
            <a:avLst/>
          </a:prstGeom>
        </p:spPr>
      </p:pic>
      <p:sp>
        <p:nvSpPr>
          <p:cNvPr id="2" name="TextBox 1"/>
          <p:cNvSpPr txBox="1"/>
          <p:nvPr/>
        </p:nvSpPr>
        <p:spPr>
          <a:xfrm>
            <a:off x="446563" y="5445224"/>
            <a:ext cx="4381001" cy="646331"/>
          </a:xfrm>
          <a:prstGeom prst="rect">
            <a:avLst/>
          </a:prstGeom>
          <a:noFill/>
        </p:spPr>
        <p:txBody>
          <a:bodyPr wrap="square" rtlCol="0">
            <a:spAutoFit/>
          </a:bodyPr>
          <a:lstStyle/>
          <a:p>
            <a:r>
              <a:rPr lang="en-GB" dirty="0" smtClean="0">
                <a:latin typeface="Arial" panose="020B0604020202020204" pitchFamily="34" charset="0"/>
              </a:rPr>
              <a:t>Anything </a:t>
            </a:r>
            <a:r>
              <a:rPr lang="en-GB" dirty="0">
                <a:latin typeface="Arial" panose="020B0604020202020204" pitchFamily="34" charset="0"/>
              </a:rPr>
              <a:t>else that would help us to keep everyone feeling safe and valued?</a:t>
            </a:r>
          </a:p>
        </p:txBody>
      </p:sp>
    </p:spTree>
    <p:extLst>
      <p:ext uri="{BB962C8B-B14F-4D97-AF65-F5344CB8AC3E}">
        <p14:creationId xmlns:p14="http://schemas.microsoft.com/office/powerpoint/2010/main" val="770737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4752" y="379131"/>
            <a:ext cx="7886700" cy="994172"/>
          </a:xfrm>
        </p:spPr>
        <p:txBody>
          <a:bodyPr>
            <a:normAutofit/>
          </a:bodyPr>
          <a:lstStyle/>
          <a:p>
            <a:r>
              <a:rPr lang="en-GB" dirty="0"/>
              <a:t>Let’s recap our learning</a:t>
            </a:r>
          </a:p>
        </p:txBody>
      </p:sp>
      <p:sp>
        <p:nvSpPr>
          <p:cNvPr id="3" name="Content Placeholder 2"/>
          <p:cNvSpPr>
            <a:spLocks noGrp="1"/>
          </p:cNvSpPr>
          <p:nvPr>
            <p:ph sz="half" idx="4294967295"/>
          </p:nvPr>
        </p:nvSpPr>
        <p:spPr>
          <a:xfrm>
            <a:off x="405543" y="980728"/>
            <a:ext cx="4537288" cy="5472608"/>
          </a:xfrm>
        </p:spPr>
        <p:txBody>
          <a:bodyPr>
            <a:normAutofit fontScale="77500" lnSpcReduction="20000"/>
          </a:bodyPr>
          <a:lstStyle/>
          <a:p>
            <a:endParaRPr lang="en-GB" dirty="0"/>
          </a:p>
          <a:p>
            <a:endParaRPr lang="en-GB" dirty="0"/>
          </a:p>
          <a:p>
            <a:pPr marL="0" indent="0">
              <a:buNone/>
            </a:pPr>
            <a:r>
              <a:rPr lang="en-GB" dirty="0"/>
              <a:t>What did we learn about in our last lesson?</a:t>
            </a:r>
          </a:p>
          <a:p>
            <a:endParaRPr lang="en-GB" dirty="0"/>
          </a:p>
          <a:p>
            <a:pPr marL="0" indent="0">
              <a:buNone/>
            </a:pPr>
            <a:r>
              <a:rPr lang="en-GB" dirty="0"/>
              <a:t>What happened in the story</a:t>
            </a:r>
            <a:r>
              <a:rPr lang="en-GB" dirty="0" smtClean="0"/>
              <a:t>?</a:t>
            </a:r>
          </a:p>
          <a:p>
            <a:pPr marL="0" indent="0">
              <a:buNone/>
            </a:pPr>
            <a:endParaRPr lang="en-GB" dirty="0"/>
          </a:p>
          <a:p>
            <a:pPr marL="0" indent="0">
              <a:buNone/>
            </a:pPr>
            <a:r>
              <a:rPr lang="en-GB" dirty="0"/>
              <a:t>How did the girl try to manage her sad and painful feelings about the death of someone important in her life</a:t>
            </a:r>
            <a:r>
              <a:rPr lang="en-GB" dirty="0" smtClean="0"/>
              <a:t>?</a:t>
            </a:r>
          </a:p>
          <a:p>
            <a:pPr marL="0" indent="0">
              <a:buNone/>
            </a:pPr>
            <a:endParaRPr lang="en-GB" dirty="0"/>
          </a:p>
          <a:p>
            <a:pPr marL="0" indent="0">
              <a:buNone/>
            </a:pPr>
            <a:r>
              <a:rPr lang="en-GB" dirty="0"/>
              <a:t>Did she feel better?</a:t>
            </a:r>
          </a:p>
          <a:p>
            <a:endParaRPr lang="en-GB" dirty="0">
              <a:latin typeface="Verdana Pro" panose="020B0604030504040204" pitchFamily="34" charset="0"/>
            </a:endParaRPr>
          </a:p>
        </p:txBody>
      </p:sp>
      <p:pic>
        <p:nvPicPr>
          <p:cNvPr id="6" name="Content Placeholder 5">
            <a:extLst>
              <a:ext uri="{FF2B5EF4-FFF2-40B4-BE49-F238E27FC236}">
                <a16:creationId xmlns:a16="http://schemas.microsoft.com/office/drawing/2014/main" id="{70CFB8EB-C7F2-4D6B-8449-E448CA222F89}"/>
              </a:ext>
            </a:extLst>
          </p:cNvPr>
          <p:cNvPicPr>
            <a:picLocks noGrp="1" noChangeAspect="1"/>
          </p:cNvPicPr>
          <p:nvPr>
            <p:ph sz="half" idx="4294967295"/>
          </p:nvPr>
        </p:nvPicPr>
        <p:blipFill rotWithShape="1">
          <a:blip r:embed="rId2"/>
          <a:srcRect l="1613" t="2315" r="1613" b="2786"/>
          <a:stretch/>
        </p:blipFill>
        <p:spPr>
          <a:xfrm>
            <a:off x="5148064" y="2204864"/>
            <a:ext cx="3816424" cy="2607890"/>
          </a:xfrm>
          <a:prstGeom prst="rect">
            <a:avLst/>
          </a:prstGeom>
        </p:spPr>
      </p:pic>
    </p:spTree>
    <p:extLst>
      <p:ext uri="{BB962C8B-B14F-4D97-AF65-F5344CB8AC3E}">
        <p14:creationId xmlns:p14="http://schemas.microsoft.com/office/powerpoint/2010/main" val="4061422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71BF6-D74F-425F-B4AB-BBEE9605A45A}"/>
              </a:ext>
            </a:extLst>
          </p:cNvPr>
          <p:cNvSpPr>
            <a:spLocks noGrp="1"/>
          </p:cNvSpPr>
          <p:nvPr>
            <p:ph type="title"/>
          </p:nvPr>
        </p:nvSpPr>
        <p:spPr>
          <a:xfrm>
            <a:off x="467544" y="332656"/>
            <a:ext cx="8229600" cy="1143000"/>
          </a:xfrm>
        </p:spPr>
        <p:txBody>
          <a:bodyPr/>
          <a:lstStyle/>
          <a:p>
            <a:r>
              <a:rPr lang="en-GB" sz="4000" dirty="0">
                <a:solidFill>
                  <a:schemeClr val="bg1"/>
                </a:solidFill>
              </a:rPr>
              <a:t>Growing our understanding of the feelings of grief and loss </a:t>
            </a:r>
          </a:p>
        </p:txBody>
      </p:sp>
      <p:sp>
        <p:nvSpPr>
          <p:cNvPr id="3" name="Content Placeholder 2">
            <a:extLst>
              <a:ext uri="{FF2B5EF4-FFF2-40B4-BE49-F238E27FC236}">
                <a16:creationId xmlns:a16="http://schemas.microsoft.com/office/drawing/2014/main" id="{BA058D06-AF10-4AAD-8A7B-CDFDF8AC26E0}"/>
              </a:ext>
            </a:extLst>
          </p:cNvPr>
          <p:cNvSpPr>
            <a:spLocks noGrp="1"/>
          </p:cNvSpPr>
          <p:nvPr>
            <p:ph sz="half" idx="1"/>
          </p:nvPr>
        </p:nvSpPr>
        <p:spPr>
          <a:xfrm>
            <a:off x="539552" y="1700808"/>
            <a:ext cx="4464496" cy="4752528"/>
          </a:xfrm>
        </p:spPr>
        <p:txBody>
          <a:bodyPr>
            <a:normAutofit fontScale="62500" lnSpcReduction="20000"/>
          </a:bodyPr>
          <a:lstStyle/>
          <a:p>
            <a:pPr marL="0" indent="0">
              <a:buNone/>
            </a:pPr>
            <a:r>
              <a:rPr lang="en-GB" sz="3300" dirty="0"/>
              <a:t>Listen carefully to this story.</a:t>
            </a:r>
          </a:p>
          <a:p>
            <a:endParaRPr lang="en-GB" sz="2200" dirty="0"/>
          </a:p>
          <a:p>
            <a:pPr marL="0" indent="0">
              <a:buNone/>
            </a:pPr>
            <a:r>
              <a:rPr lang="en-GB" sz="3300" dirty="0"/>
              <a:t>The book includes descriptions of the loss through death of important, loved family members</a:t>
            </a:r>
            <a:r>
              <a:rPr lang="en-GB" sz="3300" dirty="0" smtClean="0"/>
              <a:t>.</a:t>
            </a:r>
          </a:p>
          <a:p>
            <a:pPr marL="0" indent="0">
              <a:buNone/>
            </a:pPr>
            <a:endParaRPr lang="en-GB" sz="2200" dirty="0"/>
          </a:p>
          <a:p>
            <a:pPr marL="0" indent="0">
              <a:buNone/>
            </a:pPr>
            <a:r>
              <a:rPr lang="en-GB" sz="3300" dirty="0"/>
              <a:t>The author describes a range of feelings.</a:t>
            </a:r>
          </a:p>
          <a:p>
            <a:pPr marL="0" indent="0">
              <a:buNone/>
            </a:pPr>
            <a:endParaRPr lang="en-GB" sz="2200" dirty="0"/>
          </a:p>
          <a:p>
            <a:pPr marL="0" indent="0">
              <a:buNone/>
            </a:pPr>
            <a:r>
              <a:rPr lang="en-GB" sz="3300" dirty="0"/>
              <a:t>The book has suggestions about how to handle feelings of sadness and grief.</a:t>
            </a:r>
          </a:p>
          <a:p>
            <a:pPr marL="0" indent="0">
              <a:buNone/>
            </a:pPr>
            <a:endParaRPr lang="en-GB" sz="2200" dirty="0"/>
          </a:p>
          <a:p>
            <a:pPr marL="0" indent="0">
              <a:buNone/>
            </a:pPr>
            <a:r>
              <a:rPr lang="en-GB" sz="3300" dirty="0"/>
              <a:t>You might feel strong feelings too and that is ok. It is </a:t>
            </a:r>
            <a:r>
              <a:rPr lang="en-GB" sz="3300" dirty="0" smtClean="0"/>
              <a:t>OK </a:t>
            </a:r>
            <a:r>
              <a:rPr lang="en-GB" sz="3300" dirty="0"/>
              <a:t>to ask for help or ask questions. </a:t>
            </a:r>
          </a:p>
          <a:p>
            <a:endParaRPr lang="en-GB" dirty="0"/>
          </a:p>
        </p:txBody>
      </p:sp>
      <p:pic>
        <p:nvPicPr>
          <p:cNvPr id="5" name="Content Placeholder 4">
            <a:hlinkClick r:id="rId2"/>
            <a:extLst>
              <a:ext uri="{FF2B5EF4-FFF2-40B4-BE49-F238E27FC236}">
                <a16:creationId xmlns:a16="http://schemas.microsoft.com/office/drawing/2014/main" id="{EFFEE036-8BC2-4006-BDD3-EF2F18622DF4}"/>
              </a:ext>
            </a:extLst>
          </p:cNvPr>
          <p:cNvPicPr>
            <a:picLocks noGrp="1" noChangeAspect="1"/>
          </p:cNvPicPr>
          <p:nvPr>
            <p:ph sz="half" idx="2"/>
          </p:nvPr>
        </p:nvPicPr>
        <p:blipFill rotWithShape="1">
          <a:blip r:embed="rId3"/>
          <a:srcRect l="5459" t="10850" b="1"/>
          <a:stretch/>
        </p:blipFill>
        <p:spPr>
          <a:xfrm>
            <a:off x="6516216" y="2132856"/>
            <a:ext cx="2374906" cy="2851045"/>
          </a:xfrm>
          <a:prstGeom prst="rect">
            <a:avLst/>
          </a:prstGeom>
        </p:spPr>
      </p:pic>
      <p:pic>
        <p:nvPicPr>
          <p:cNvPr id="6" name="Picture 5">
            <a:extLst>
              <a:ext uri="{FF2B5EF4-FFF2-40B4-BE49-F238E27FC236}">
                <a16:creationId xmlns:a16="http://schemas.microsoft.com/office/drawing/2014/main" id="{E72D715C-8531-45AD-8395-01891DB3829B}"/>
              </a:ext>
            </a:extLst>
          </p:cNvPr>
          <p:cNvPicPr>
            <a:picLocks noChangeAspect="1"/>
          </p:cNvPicPr>
          <p:nvPr/>
        </p:nvPicPr>
        <p:blipFill rotWithShape="1">
          <a:blip r:embed="rId4"/>
          <a:srcRect t="5211" b="6186"/>
          <a:stretch/>
        </p:blipFill>
        <p:spPr>
          <a:xfrm>
            <a:off x="4915957" y="3140968"/>
            <a:ext cx="1435409" cy="1368152"/>
          </a:xfrm>
          <a:prstGeom prst="rect">
            <a:avLst/>
          </a:prstGeom>
        </p:spPr>
      </p:pic>
    </p:spTree>
    <p:extLst>
      <p:ext uri="{BB962C8B-B14F-4D97-AF65-F5344CB8AC3E}">
        <p14:creationId xmlns:p14="http://schemas.microsoft.com/office/powerpoint/2010/main" val="2543054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9AA5-4EE6-451C-8750-EF90912AB4E6}"/>
              </a:ext>
            </a:extLst>
          </p:cNvPr>
          <p:cNvSpPr>
            <a:spLocks noGrp="1"/>
          </p:cNvSpPr>
          <p:nvPr>
            <p:ph type="title"/>
          </p:nvPr>
        </p:nvSpPr>
        <p:spPr>
          <a:xfrm>
            <a:off x="457200" y="393519"/>
            <a:ext cx="8229600" cy="1143000"/>
          </a:xfrm>
        </p:spPr>
        <p:txBody>
          <a:bodyPr/>
          <a:lstStyle/>
          <a:p>
            <a:r>
              <a:rPr lang="en-GB" dirty="0"/>
              <a:t>First responses</a:t>
            </a:r>
          </a:p>
        </p:txBody>
      </p:sp>
      <p:sp>
        <p:nvSpPr>
          <p:cNvPr id="3" name="Content Placeholder 2">
            <a:extLst>
              <a:ext uri="{FF2B5EF4-FFF2-40B4-BE49-F238E27FC236}">
                <a16:creationId xmlns:a16="http://schemas.microsoft.com/office/drawing/2014/main" id="{1B0E5A42-1841-40E0-9EFA-D06C169A3324}"/>
              </a:ext>
            </a:extLst>
          </p:cNvPr>
          <p:cNvSpPr>
            <a:spLocks noGrp="1"/>
          </p:cNvSpPr>
          <p:nvPr>
            <p:ph sz="half" idx="1"/>
          </p:nvPr>
        </p:nvSpPr>
        <p:spPr>
          <a:xfrm>
            <a:off x="457200" y="1548378"/>
            <a:ext cx="4330824" cy="4760942"/>
          </a:xfrm>
        </p:spPr>
        <p:txBody>
          <a:bodyPr>
            <a:normAutofit fontScale="85000" lnSpcReduction="20000"/>
          </a:bodyPr>
          <a:lstStyle/>
          <a:p>
            <a:r>
              <a:rPr lang="en-GB" dirty="0"/>
              <a:t>What did you like about the book? </a:t>
            </a:r>
            <a:endParaRPr lang="en-GB" dirty="0" smtClean="0"/>
          </a:p>
          <a:p>
            <a:pPr marL="0" indent="0">
              <a:buNone/>
            </a:pPr>
            <a:endParaRPr lang="en-GB" sz="1400" dirty="0"/>
          </a:p>
          <a:p>
            <a:r>
              <a:rPr lang="en-GB" dirty="0"/>
              <a:t>Was there anything you didn’t like about the book</a:t>
            </a:r>
            <a:r>
              <a:rPr lang="en-GB" dirty="0" smtClean="0"/>
              <a:t>?</a:t>
            </a:r>
          </a:p>
          <a:p>
            <a:endParaRPr lang="en-GB" sz="1400" dirty="0"/>
          </a:p>
          <a:p>
            <a:r>
              <a:rPr lang="en-GB" dirty="0"/>
              <a:t>What would you say about the book to someone who has not read it</a:t>
            </a:r>
            <a:r>
              <a:rPr lang="en-GB" dirty="0" smtClean="0"/>
              <a:t>?</a:t>
            </a:r>
          </a:p>
          <a:p>
            <a:endParaRPr lang="en-GB" sz="1400" dirty="0"/>
          </a:p>
          <a:p>
            <a:r>
              <a:rPr lang="en-GB" dirty="0"/>
              <a:t>What have your learned from the book</a:t>
            </a:r>
            <a:r>
              <a:rPr lang="en-GB" dirty="0" smtClean="0"/>
              <a:t>?</a:t>
            </a:r>
          </a:p>
          <a:p>
            <a:endParaRPr lang="en-GB" sz="1400" dirty="0"/>
          </a:p>
          <a:p>
            <a:r>
              <a:rPr lang="en-GB" dirty="0"/>
              <a:t>Was there anything that surprised you in the book?</a:t>
            </a:r>
          </a:p>
          <a:p>
            <a:endParaRPr lang="en-GB" dirty="0">
              <a:latin typeface="Verdana" panose="020B0604030504040204" pitchFamily="34" charset="0"/>
              <a:ea typeface="Verdana" panose="020B0604030504040204" pitchFamily="34" charset="0"/>
            </a:endParaRPr>
          </a:p>
        </p:txBody>
      </p:sp>
      <p:pic>
        <p:nvPicPr>
          <p:cNvPr id="5" name="Content Placeholder 4">
            <a:hlinkClick r:id="rId2"/>
            <a:extLst>
              <a:ext uri="{FF2B5EF4-FFF2-40B4-BE49-F238E27FC236}">
                <a16:creationId xmlns:a16="http://schemas.microsoft.com/office/drawing/2014/main" id="{B18F4A03-3339-4021-8409-021687158D97}"/>
              </a:ext>
            </a:extLst>
          </p:cNvPr>
          <p:cNvPicPr>
            <a:picLocks noGrp="1" noChangeAspect="1"/>
          </p:cNvPicPr>
          <p:nvPr>
            <p:ph sz="half" idx="2"/>
          </p:nvPr>
        </p:nvPicPr>
        <p:blipFill rotWithShape="1">
          <a:blip r:embed="rId3"/>
          <a:srcRect l="2771" t="6385"/>
          <a:stretch/>
        </p:blipFill>
        <p:spPr>
          <a:xfrm>
            <a:off x="5405649" y="1628800"/>
            <a:ext cx="3279975" cy="4020478"/>
          </a:xfrm>
          <a:prstGeom prst="rect">
            <a:avLst/>
          </a:prstGeom>
        </p:spPr>
      </p:pic>
    </p:spTree>
    <p:extLst>
      <p:ext uri="{BB962C8B-B14F-4D97-AF65-F5344CB8AC3E}">
        <p14:creationId xmlns:p14="http://schemas.microsoft.com/office/powerpoint/2010/main" val="139070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9EDB0-5DF4-4BE8-A081-20A194BAB702}"/>
              </a:ext>
            </a:extLst>
          </p:cNvPr>
          <p:cNvSpPr>
            <a:spLocks noGrp="1"/>
          </p:cNvSpPr>
          <p:nvPr>
            <p:ph type="title"/>
          </p:nvPr>
        </p:nvSpPr>
        <p:spPr>
          <a:xfrm>
            <a:off x="482811" y="409228"/>
            <a:ext cx="8229600" cy="1143000"/>
          </a:xfrm>
        </p:spPr>
        <p:txBody>
          <a:bodyPr/>
          <a:lstStyle/>
          <a:p>
            <a:r>
              <a:rPr lang="en-GB" sz="4000" dirty="0"/>
              <a:t>Understand feelings of loss and grief </a:t>
            </a:r>
          </a:p>
        </p:txBody>
      </p:sp>
      <p:sp>
        <p:nvSpPr>
          <p:cNvPr id="3" name="Content Placeholder 2">
            <a:extLst>
              <a:ext uri="{FF2B5EF4-FFF2-40B4-BE49-F238E27FC236}">
                <a16:creationId xmlns:a16="http://schemas.microsoft.com/office/drawing/2014/main" id="{08E20091-6D4E-49BD-95C7-53A449EAFD6E}"/>
              </a:ext>
            </a:extLst>
          </p:cNvPr>
          <p:cNvSpPr>
            <a:spLocks noGrp="1"/>
          </p:cNvSpPr>
          <p:nvPr>
            <p:ph sz="half" idx="1"/>
          </p:nvPr>
        </p:nvSpPr>
        <p:spPr>
          <a:xfrm>
            <a:off x="491384" y="1916832"/>
            <a:ext cx="4368647" cy="4320480"/>
          </a:xfrm>
        </p:spPr>
        <p:txBody>
          <a:bodyPr>
            <a:normAutofit/>
          </a:bodyPr>
          <a:lstStyle/>
          <a:p>
            <a:pPr marL="0" indent="0">
              <a:buNone/>
            </a:pPr>
            <a:r>
              <a:rPr lang="en-GB" dirty="0"/>
              <a:t>In his </a:t>
            </a:r>
            <a:r>
              <a:rPr lang="en-GB" i="1" dirty="0"/>
              <a:t>Sad Book</a:t>
            </a:r>
            <a:r>
              <a:rPr lang="en-GB" dirty="0"/>
              <a:t>, Michael Rosen describes that sometimes he feels like sad is very big and everywhere.</a:t>
            </a:r>
          </a:p>
        </p:txBody>
      </p:sp>
      <p:sp>
        <p:nvSpPr>
          <p:cNvPr id="4" name="Content Placeholder 3">
            <a:extLst>
              <a:ext uri="{FF2B5EF4-FFF2-40B4-BE49-F238E27FC236}">
                <a16:creationId xmlns:a16="http://schemas.microsoft.com/office/drawing/2014/main" id="{8A6EB8A6-D976-4374-B170-F998F69566FD}"/>
              </a:ext>
            </a:extLst>
          </p:cNvPr>
          <p:cNvSpPr>
            <a:spLocks noGrp="1"/>
          </p:cNvSpPr>
          <p:nvPr>
            <p:ph sz="half" idx="2"/>
          </p:nvPr>
        </p:nvSpPr>
        <p:spPr>
          <a:xfrm>
            <a:off x="5076056" y="1412776"/>
            <a:ext cx="3816423" cy="4896544"/>
          </a:xfrm>
        </p:spPr>
        <p:txBody>
          <a:bodyPr>
            <a:normAutofit/>
          </a:bodyPr>
          <a:lstStyle/>
          <a:p>
            <a:pPr marL="0" indent="0">
              <a:buNone/>
            </a:pPr>
            <a:r>
              <a:rPr lang="en-GB" sz="2600" i="1" dirty="0"/>
              <a:t>Some experts have suggested that although someone’s feelings of grief will stay the same, over time, their life, experiences and moments of enjoyment will grow around their feelings of loss and grief. </a:t>
            </a:r>
          </a:p>
          <a:p>
            <a:pPr marL="0" indent="0">
              <a:buNone/>
            </a:pPr>
            <a:endParaRPr lang="en-GB" sz="1500" dirty="0">
              <a:latin typeface="Verdana Pro" panose="020B0604030504040204" pitchFamily="34" charset="0"/>
            </a:endParaRPr>
          </a:p>
        </p:txBody>
      </p:sp>
      <p:pic>
        <p:nvPicPr>
          <p:cNvPr id="6" name="Picture 5">
            <a:extLst>
              <a:ext uri="{FF2B5EF4-FFF2-40B4-BE49-F238E27FC236}">
                <a16:creationId xmlns:a16="http://schemas.microsoft.com/office/drawing/2014/main" id="{CE35CAB7-2823-4FEC-8F40-41375220C431}"/>
              </a:ext>
            </a:extLst>
          </p:cNvPr>
          <p:cNvPicPr>
            <a:picLocks noChangeAspect="1"/>
          </p:cNvPicPr>
          <p:nvPr/>
        </p:nvPicPr>
        <p:blipFill rotWithShape="1">
          <a:blip r:embed="rId2"/>
          <a:srcRect t="6271"/>
          <a:stretch/>
        </p:blipFill>
        <p:spPr>
          <a:xfrm>
            <a:off x="996816" y="4365104"/>
            <a:ext cx="1501658" cy="1684784"/>
          </a:xfrm>
          <a:prstGeom prst="rect">
            <a:avLst/>
          </a:prstGeom>
        </p:spPr>
      </p:pic>
      <p:pic>
        <p:nvPicPr>
          <p:cNvPr id="8" name="Picture 7">
            <a:extLst>
              <a:ext uri="{FF2B5EF4-FFF2-40B4-BE49-F238E27FC236}">
                <a16:creationId xmlns:a16="http://schemas.microsoft.com/office/drawing/2014/main" id="{7E3BB856-4250-4A06-9DC8-6AD9EF9C8C45}"/>
              </a:ext>
            </a:extLst>
          </p:cNvPr>
          <p:cNvPicPr>
            <a:picLocks noChangeAspect="1"/>
          </p:cNvPicPr>
          <p:nvPr/>
        </p:nvPicPr>
        <p:blipFill>
          <a:blip r:embed="rId3"/>
          <a:stretch>
            <a:fillRect/>
          </a:stretch>
        </p:blipFill>
        <p:spPr>
          <a:xfrm>
            <a:off x="2915816" y="4581128"/>
            <a:ext cx="1366685" cy="1022126"/>
          </a:xfrm>
          <a:prstGeom prst="rect">
            <a:avLst/>
          </a:prstGeom>
        </p:spPr>
      </p:pic>
    </p:spTree>
    <p:extLst>
      <p:ext uri="{BB962C8B-B14F-4D97-AF65-F5344CB8AC3E}">
        <p14:creationId xmlns:p14="http://schemas.microsoft.com/office/powerpoint/2010/main" val="1946460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7648"/>
            <a:ext cx="7772400" cy="1470025"/>
          </a:xfrm>
        </p:spPr>
        <p:txBody>
          <a:bodyPr/>
          <a:lstStyle/>
          <a:p>
            <a:r>
              <a:rPr lang="en-GB" dirty="0" smtClean="0"/>
              <a:t>Growing around grief </a:t>
            </a:r>
            <a:r>
              <a:rPr lang="en-GB" sz="2400" dirty="0" smtClean="0"/>
              <a:t>(Version A)</a:t>
            </a:r>
            <a:endParaRPr lang="en-GB" sz="2400" dirty="0"/>
          </a:p>
        </p:txBody>
      </p:sp>
      <p:sp>
        <p:nvSpPr>
          <p:cNvPr id="4" name="Rectangle 7"/>
          <p:cNvSpPr>
            <a:spLocks noChangeArrowheads="1"/>
          </p:cNvSpPr>
          <p:nvPr/>
        </p:nvSpPr>
        <p:spPr bwMode="auto">
          <a:xfrm>
            <a:off x="446088" y="1263650"/>
            <a:ext cx="6537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000" dirty="0"/>
              <a:t>To begin with, grief feels as if it takes up all of the room inside us. There’s no room for anything else.</a:t>
            </a: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9175" y="1077913"/>
            <a:ext cx="7397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650" y="2284413"/>
            <a:ext cx="1046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ChangeArrowheads="1"/>
          </p:cNvSpPr>
          <p:nvPr/>
        </p:nvSpPr>
        <p:spPr bwMode="auto">
          <a:xfrm>
            <a:off x="1476375" y="2339975"/>
            <a:ext cx="7292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000" dirty="0"/>
              <a:t>After a while, people find that they can do and feel other things.</a:t>
            </a:r>
          </a:p>
          <a:p>
            <a:pPr>
              <a:spcBef>
                <a:spcPct val="0"/>
              </a:spcBef>
              <a:buFontTx/>
              <a:buNone/>
            </a:pPr>
            <a:r>
              <a:rPr lang="en-GB" altLang="en-US" sz="2000" dirty="0"/>
              <a:t>There’s a bit of room for feeling happy and having fun.</a:t>
            </a:r>
          </a:p>
        </p:txBody>
      </p:sp>
      <p:sp>
        <p:nvSpPr>
          <p:cNvPr id="8" name="TextBox 7"/>
          <p:cNvSpPr txBox="1">
            <a:spLocks noChangeArrowheads="1"/>
          </p:cNvSpPr>
          <p:nvPr/>
        </p:nvSpPr>
        <p:spPr bwMode="auto">
          <a:xfrm>
            <a:off x="500063" y="3406775"/>
            <a:ext cx="7292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000" dirty="0"/>
              <a:t>After more time, people may find that they have room for lots of feelings, for doing and learning new things</a:t>
            </a:r>
            <a:r>
              <a:rPr lang="en-GB" altLang="en-US" sz="1800" dirty="0">
                <a:latin typeface="Calibri" panose="020F0502020204030204" pitchFamily="34" charset="0"/>
              </a:rPr>
              <a:t>.</a:t>
            </a:r>
          </a:p>
        </p:txBody>
      </p:sp>
      <p:pic>
        <p:nvPicPr>
          <p:cNvPr id="9"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1938" y="3116263"/>
            <a:ext cx="1046162"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474663" y="4491038"/>
            <a:ext cx="825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000" dirty="0"/>
              <a:t>The ball hasn’t shrunk. It’s the same size. The space around it has got bigger</a:t>
            </a:r>
            <a:r>
              <a:rPr lang="en-GB" altLang="en-US" sz="2000" dirty="0">
                <a:latin typeface="AvertaStd-Regular"/>
              </a:rPr>
              <a:t>.</a:t>
            </a:r>
          </a:p>
          <a:p>
            <a:pPr>
              <a:spcBef>
                <a:spcPct val="0"/>
              </a:spcBef>
              <a:buFontTx/>
              <a:buNone/>
            </a:pPr>
            <a:endParaRPr lang="en-GB" altLang="en-US" sz="2000" dirty="0">
              <a:latin typeface="AvertaStd-Regular"/>
            </a:endParaRPr>
          </a:p>
          <a:p>
            <a:pPr>
              <a:spcBef>
                <a:spcPct val="0"/>
              </a:spcBef>
              <a:buFontTx/>
              <a:buNone/>
            </a:pPr>
            <a:r>
              <a:rPr lang="en-GB" altLang="en-US" sz="2000" b="1" dirty="0">
                <a:solidFill>
                  <a:schemeClr val="bg1"/>
                </a:solidFill>
              </a:rPr>
              <a:t>Grief doesn’t get smaller, but we grow around it.</a:t>
            </a:r>
          </a:p>
        </p:txBody>
      </p:sp>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413" y="5149850"/>
            <a:ext cx="66198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82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7648"/>
            <a:ext cx="7772400" cy="1470025"/>
          </a:xfrm>
        </p:spPr>
        <p:txBody>
          <a:bodyPr/>
          <a:lstStyle/>
          <a:p>
            <a:r>
              <a:rPr lang="en-GB" dirty="0" smtClean="0"/>
              <a:t>Growing around grief </a:t>
            </a:r>
            <a:r>
              <a:rPr lang="en-GB" sz="2400" dirty="0" smtClean="0"/>
              <a:t>(Version B)</a:t>
            </a:r>
            <a:endParaRPr lang="en-GB" sz="24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448" t="6896" r="3448" b="17242"/>
          <a:stretch/>
        </p:blipFill>
        <p:spPr>
          <a:xfrm>
            <a:off x="683568" y="1730673"/>
            <a:ext cx="4074710" cy="1660067"/>
          </a:xfrm>
          <a:prstGeom prst="rect">
            <a:avLst/>
          </a:prstGeom>
          <a:ln w="38100">
            <a:solidFill>
              <a:srgbClr val="F58273"/>
            </a:solidFill>
          </a:ln>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774" t="7548" b="9434"/>
          <a:stretch/>
        </p:blipFill>
        <p:spPr>
          <a:xfrm>
            <a:off x="683569" y="3750882"/>
            <a:ext cx="4074709" cy="1757717"/>
          </a:xfrm>
          <a:prstGeom prst="rect">
            <a:avLst/>
          </a:prstGeom>
          <a:ln w="38100">
            <a:solidFill>
              <a:srgbClr val="F58273"/>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060848"/>
            <a:ext cx="3799309" cy="3039448"/>
          </a:xfrm>
          <a:prstGeom prst="rect">
            <a:avLst/>
          </a:prstGeom>
          <a:ln w="38100">
            <a:solidFill>
              <a:srgbClr val="F58273"/>
            </a:solidFill>
          </a:ln>
        </p:spPr>
      </p:pic>
      <p:sp>
        <p:nvSpPr>
          <p:cNvPr id="3" name="Rectangle 2"/>
          <p:cNvSpPr/>
          <p:nvPr/>
        </p:nvSpPr>
        <p:spPr>
          <a:xfrm>
            <a:off x="539552" y="5821271"/>
            <a:ext cx="7560840" cy="253916"/>
          </a:xfrm>
          <a:prstGeom prst="rect">
            <a:avLst/>
          </a:prstGeom>
        </p:spPr>
        <p:txBody>
          <a:bodyPr wrap="square">
            <a:spAutoFit/>
          </a:bodyPr>
          <a:lstStyle/>
          <a:p>
            <a:r>
              <a:rPr lang="en-GB" sz="1050" dirty="0"/>
              <a:t>Tonkin, L. Growing around grief - another way of looking at grief and recovery Bereavement Care Volume 5, 1996, Issue 1</a:t>
            </a:r>
          </a:p>
        </p:txBody>
      </p:sp>
    </p:spTree>
    <p:extLst>
      <p:ext uri="{BB962C8B-B14F-4D97-AF65-F5344CB8AC3E}">
        <p14:creationId xmlns:p14="http://schemas.microsoft.com/office/powerpoint/2010/main" val="300563277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 Winston's Wish branded presentation template [Compatibility Mode]" id="{4C6D5459-9617-4DB3-B30F-6C0F99AAD20E}" vid="{4093FE8E-954D-44B2-ADEA-756B21CD27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 Winston's Wish branded presentation template [Compatibility Mode]" id="{4C6D5459-9617-4DB3-B30F-6C0F99AAD20E}" vid="{C1819133-670B-48C7-A47B-52DF58CB4D00}"/>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 Winston's Wish branded presentation template [Compatibility Mode]" id="{4C6D5459-9617-4DB3-B30F-6C0F99AAD20E}" vid="{2ADB5304-877B-4995-BF1F-AE5C5D35A67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 Winston's Wish branded presentation template [Compatibility Mode]" id="{4C6D5459-9617-4DB3-B30F-6C0F99AAD20E}" vid="{F1755C81-1441-4F55-94A6-007CDF148E34}"/>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 Winston's Wish branded presentation template [Compatibility Mode]" id="{4C6D5459-9617-4DB3-B30F-6C0F99AAD20E}" vid="{1C00DF4D-870C-427F-BE2A-76C6857CC445}"/>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 Winston's Wish branded presentation template [Compatibility Mode]" id="{4C6D5459-9617-4DB3-B30F-6C0F99AAD20E}" vid="{933E3569-D000-4DA9-95D5-4A1B3C0E84BE}"/>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 Winston's Wish branded presentation template [Compatibility Mode]" id="{4C6D5459-9617-4DB3-B30F-6C0F99AAD20E}" vid="{C9996819-66CD-46A6-A071-1D5DE9F410B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DEB47878903342810CF02829FFA0E7" ma:contentTypeVersion="12" ma:contentTypeDescription="Create a new document." ma:contentTypeScope="" ma:versionID="aa611ecca9d0172ad3ec9739686e32f4">
  <xsd:schema xmlns:xsd="http://www.w3.org/2001/XMLSchema" xmlns:xs="http://www.w3.org/2001/XMLSchema" xmlns:p="http://schemas.microsoft.com/office/2006/metadata/properties" xmlns:ns2="f1255090-0f62-4f8d-a3b3-36bd515d8618" xmlns:ns3="bb93dc69-2619-4435-997b-af86ae6960fb" targetNamespace="http://schemas.microsoft.com/office/2006/metadata/properties" ma:root="true" ma:fieldsID="e005f4b18bd4f6a4fa5011104b854956" ns2:_="" ns3:_="">
    <xsd:import namespace="f1255090-0f62-4f8d-a3b3-36bd515d8618"/>
    <xsd:import namespace="bb93dc69-2619-4435-997b-af86ae6960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255090-0f62-4f8d-a3b3-36bd515d86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93dc69-2619-4435-997b-af86ae6960f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19886F-876D-4B64-8CE6-375B32CBE30D}">
  <ds:schemaRefs>
    <ds:schemaRef ds:uri="http://schemas.microsoft.com/sharepoint/v3/contenttype/forms"/>
  </ds:schemaRefs>
</ds:datastoreItem>
</file>

<file path=customXml/itemProps2.xml><?xml version="1.0" encoding="utf-8"?>
<ds:datastoreItem xmlns:ds="http://schemas.openxmlformats.org/officeDocument/2006/customXml" ds:itemID="{74B417F9-CDE7-4761-A586-4A6BC2FDE8A3}"/>
</file>

<file path=customXml/itemProps3.xml><?xml version="1.0" encoding="utf-8"?>
<ds:datastoreItem xmlns:ds="http://schemas.openxmlformats.org/officeDocument/2006/customXml" ds:itemID="{26A96E4F-C3BE-400B-9FAC-DDD4D5D05984}">
  <ds:schemaRefs>
    <ds:schemaRef ds:uri="http://purl.org/dc/elements/1.1/"/>
    <ds:schemaRef ds:uri="http://schemas.microsoft.com/office/2006/metadata/properties"/>
    <ds:schemaRef ds:uri="056d6ac5-45a3-4f86-af41-212854fd1a50"/>
    <ds:schemaRef ds:uri="http://purl.org/dc/terms/"/>
    <ds:schemaRef ds:uri="http://schemas.microsoft.com/office/2006/documentManagement/types"/>
    <ds:schemaRef ds:uri="http://purl.org/dc/dcmitype/"/>
    <ds:schemaRef ds:uri="http://schemas.microsoft.com/office/infopath/2007/PartnerControls"/>
    <ds:schemaRef ds:uri="0a7abf4c-3fc0-4685-bbf9-7cdc551a768b"/>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2017 Winston's Wish branded presentation template</Template>
  <TotalTime>335</TotalTime>
  <Words>957</Words>
  <Application>Microsoft Office PowerPoint</Application>
  <PresentationFormat>On-screen Show (4:3)</PresentationFormat>
  <Paragraphs>116</Paragraphs>
  <Slides>17</Slides>
  <Notes>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17</vt:i4>
      </vt:variant>
    </vt:vector>
  </HeadingPairs>
  <TitlesOfParts>
    <vt:vector size="29" baseType="lpstr">
      <vt:lpstr>Arial</vt:lpstr>
      <vt:lpstr>AvertaStd-Regular</vt:lpstr>
      <vt:lpstr>Calibri</vt:lpstr>
      <vt:lpstr>Verdana</vt:lpstr>
      <vt:lpstr>Verdana Pro</vt:lpstr>
      <vt:lpstr>Custom Design</vt:lpstr>
      <vt:lpstr>Office Theme</vt:lpstr>
      <vt:lpstr>1_Custom Design</vt:lpstr>
      <vt:lpstr>1_Office Theme</vt:lpstr>
      <vt:lpstr>2_Office Theme</vt:lpstr>
      <vt:lpstr>3_Office Theme</vt:lpstr>
      <vt:lpstr>4_Office Theme</vt:lpstr>
      <vt:lpstr>PowerPoint Presentation</vt:lpstr>
      <vt:lpstr>Lesson 2</vt:lpstr>
      <vt:lpstr>How can we make sure everyone feels safe and valued in this lesson?</vt:lpstr>
      <vt:lpstr>Let’s recap our learning</vt:lpstr>
      <vt:lpstr>Growing our understanding of the feelings of grief and loss </vt:lpstr>
      <vt:lpstr>First responses</vt:lpstr>
      <vt:lpstr>Understand feelings of loss and grief </vt:lpstr>
      <vt:lpstr>Growing around grief (Version A)</vt:lpstr>
      <vt:lpstr>Growing around grief (Version B)</vt:lpstr>
      <vt:lpstr>In the story, Michael Rosen describes his feelings of loss and grief about the death of his son and his mum. </vt:lpstr>
      <vt:lpstr>Coping strategies in the Sad Book</vt:lpstr>
      <vt:lpstr>Creating our own ‘A Pocket Full of Plasters’</vt:lpstr>
      <vt:lpstr>How has our learning grown today?</vt:lpstr>
      <vt:lpstr>It’s OK to ask for help</vt:lpstr>
      <vt:lpstr>Let’s do some calming breathing to finish our lesson </vt:lpstr>
      <vt:lpstr>Three good things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TITLE HERE</dc:title>
  <dc:creator>Winston's Wish</dc:creator>
  <cp:lastModifiedBy>Susie Gallagher</cp:lastModifiedBy>
  <cp:revision>28</cp:revision>
  <dcterms:created xsi:type="dcterms:W3CDTF">2020-09-25T10:29:10Z</dcterms:created>
  <dcterms:modified xsi:type="dcterms:W3CDTF">2020-11-05T13:04:14Z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0x01010088DEB47878903342810CF02829FFA0E7</vt:lpwstr>
  </property>
</Properties>
</file>